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94660"/>
  </p:normalViewPr>
  <p:slideViewPr>
    <p:cSldViewPr snapToGrid="0">
      <p:cViewPr varScale="1">
        <p:scale>
          <a:sx n="80" d="100"/>
          <a:sy n="80" d="100"/>
        </p:scale>
        <p:origin x="126" y="5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2FCDAEF-3C75-4F39-B23A-AA237934161A}" type="datetimeFigureOut">
              <a:rPr lang="en-US" smtClean="0"/>
              <a:t>9/6/2018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385C36D-DE2E-4191-905A-774C4B18B21A}" type="slidenum">
              <a:rPr lang="en-US" smtClean="0"/>
              <a:t>‹#›</a:t>
            </a:fld>
            <a:endParaRPr lang="en-US"/>
          </a:p>
        </p:txBody>
      </p:sp>
    </p:spTree>
    <p:extLst>
      <p:ext uri="{BB962C8B-B14F-4D97-AF65-F5344CB8AC3E}">
        <p14:creationId xmlns:p14="http://schemas.microsoft.com/office/powerpoint/2010/main" val="19775387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FFFFFF"/>
                </a:solidFill>
                <a:effectLst/>
                <a:latin typeface="GeoEditRegular"/>
              </a:rPr>
              <a:t>These dreamlike spheres are pollen grains from the </a:t>
            </a:r>
            <a:r>
              <a:rPr lang="en-US" b="0" i="1" dirty="0">
                <a:solidFill>
                  <a:srgbClr val="FFFFFF"/>
                </a:solidFill>
                <a:effectLst/>
                <a:latin typeface="GeoEditRegularItalic"/>
              </a:rPr>
              <a:t>Crocus</a:t>
            </a:r>
            <a:r>
              <a:rPr lang="en-US" b="0" i="0" dirty="0">
                <a:solidFill>
                  <a:srgbClr val="FFFFFF"/>
                </a:solidFill>
                <a:effectLst/>
                <a:latin typeface="GeoEditRegular"/>
              </a:rPr>
              <a:t>, a genus of flowering plants in the iris family.</a:t>
            </a:r>
            <a:endParaRPr lang="en-US" dirty="0"/>
          </a:p>
        </p:txBody>
      </p:sp>
      <p:sp>
        <p:nvSpPr>
          <p:cNvPr id="4" name="Slide Number Placeholder 3"/>
          <p:cNvSpPr>
            <a:spLocks noGrp="1"/>
          </p:cNvSpPr>
          <p:nvPr>
            <p:ph type="sldNum" sz="quarter" idx="10"/>
          </p:nvPr>
        </p:nvSpPr>
        <p:spPr/>
        <p:txBody>
          <a:bodyPr/>
          <a:lstStyle/>
          <a:p>
            <a:fld id="{A385C36D-DE2E-4191-905A-774C4B18B21A}" type="slidenum">
              <a:rPr lang="en-US" smtClean="0"/>
              <a:t>1</a:t>
            </a:fld>
            <a:endParaRPr lang="en-US"/>
          </a:p>
        </p:txBody>
      </p:sp>
    </p:spTree>
    <p:extLst>
      <p:ext uri="{BB962C8B-B14F-4D97-AF65-F5344CB8AC3E}">
        <p14:creationId xmlns:p14="http://schemas.microsoft.com/office/powerpoint/2010/main" val="9798589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Production of different cells with specific functions is called differentiation.</a:t>
            </a:r>
          </a:p>
        </p:txBody>
      </p:sp>
      <p:sp>
        <p:nvSpPr>
          <p:cNvPr id="4" name="Slide Number Placeholder 3"/>
          <p:cNvSpPr>
            <a:spLocks noGrp="1"/>
          </p:cNvSpPr>
          <p:nvPr>
            <p:ph type="sldNum" sz="quarter" idx="10"/>
          </p:nvPr>
        </p:nvSpPr>
        <p:spPr/>
        <p:txBody>
          <a:bodyPr/>
          <a:lstStyle/>
          <a:p>
            <a:fld id="{A385C36D-DE2E-4191-905A-774C4B18B21A}" type="slidenum">
              <a:rPr lang="en-US" smtClean="0"/>
              <a:t>11</a:t>
            </a:fld>
            <a:endParaRPr lang="en-US"/>
          </a:p>
        </p:txBody>
      </p:sp>
    </p:spTree>
    <p:extLst>
      <p:ext uri="{BB962C8B-B14F-4D97-AF65-F5344CB8AC3E}">
        <p14:creationId xmlns:p14="http://schemas.microsoft.com/office/powerpoint/2010/main" val="38337058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85C36D-DE2E-4191-905A-774C4B18B21A}" type="slidenum">
              <a:rPr lang="en-US" smtClean="0"/>
              <a:t>12</a:t>
            </a:fld>
            <a:endParaRPr lang="en-US"/>
          </a:p>
        </p:txBody>
      </p:sp>
    </p:spTree>
    <p:extLst>
      <p:ext uri="{BB962C8B-B14F-4D97-AF65-F5344CB8AC3E}">
        <p14:creationId xmlns:p14="http://schemas.microsoft.com/office/powerpoint/2010/main" val="5368383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85C36D-DE2E-4191-905A-774C4B18B21A}" type="slidenum">
              <a:rPr lang="en-US" smtClean="0"/>
              <a:t>13</a:t>
            </a:fld>
            <a:endParaRPr lang="en-US"/>
          </a:p>
        </p:txBody>
      </p:sp>
    </p:spTree>
    <p:extLst>
      <p:ext uri="{BB962C8B-B14F-4D97-AF65-F5344CB8AC3E}">
        <p14:creationId xmlns:p14="http://schemas.microsoft.com/office/powerpoint/2010/main" val="34757971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85C36D-DE2E-4191-905A-774C4B18B21A}" type="slidenum">
              <a:rPr lang="en-US" smtClean="0"/>
              <a:t>14</a:t>
            </a:fld>
            <a:endParaRPr lang="en-US"/>
          </a:p>
        </p:txBody>
      </p:sp>
    </p:spTree>
    <p:extLst>
      <p:ext uri="{BB962C8B-B14F-4D97-AF65-F5344CB8AC3E}">
        <p14:creationId xmlns:p14="http://schemas.microsoft.com/office/powerpoint/2010/main" val="26949310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85C36D-DE2E-4191-905A-774C4B18B21A}" type="slidenum">
              <a:rPr lang="en-US" smtClean="0"/>
              <a:t>15</a:t>
            </a:fld>
            <a:endParaRPr lang="en-US"/>
          </a:p>
        </p:txBody>
      </p:sp>
    </p:spTree>
    <p:extLst>
      <p:ext uri="{BB962C8B-B14F-4D97-AF65-F5344CB8AC3E}">
        <p14:creationId xmlns:p14="http://schemas.microsoft.com/office/powerpoint/2010/main" val="25113232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85C36D-DE2E-4191-905A-774C4B18B21A}" type="slidenum">
              <a:rPr lang="en-US" smtClean="0"/>
              <a:t>16</a:t>
            </a:fld>
            <a:endParaRPr lang="en-US"/>
          </a:p>
        </p:txBody>
      </p:sp>
    </p:spTree>
    <p:extLst>
      <p:ext uri="{BB962C8B-B14F-4D97-AF65-F5344CB8AC3E}">
        <p14:creationId xmlns:p14="http://schemas.microsoft.com/office/powerpoint/2010/main" val="17609001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85C36D-DE2E-4191-905A-774C4B18B21A}" type="slidenum">
              <a:rPr lang="en-US" smtClean="0"/>
              <a:t>17</a:t>
            </a:fld>
            <a:endParaRPr lang="en-US"/>
          </a:p>
        </p:txBody>
      </p:sp>
    </p:spTree>
    <p:extLst>
      <p:ext uri="{BB962C8B-B14F-4D97-AF65-F5344CB8AC3E}">
        <p14:creationId xmlns:p14="http://schemas.microsoft.com/office/powerpoint/2010/main" val="41118572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85C36D-DE2E-4191-905A-774C4B18B21A}" type="slidenum">
              <a:rPr lang="en-US" smtClean="0"/>
              <a:t>18</a:t>
            </a:fld>
            <a:endParaRPr lang="en-US"/>
          </a:p>
        </p:txBody>
      </p:sp>
    </p:spTree>
    <p:extLst>
      <p:ext uri="{BB962C8B-B14F-4D97-AF65-F5344CB8AC3E}">
        <p14:creationId xmlns:p14="http://schemas.microsoft.com/office/powerpoint/2010/main" val="20837676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a:t>Though all living things on Earth require water, many scientists agree that extraterrestrial life might use some other polar molecule as a solvent. That being said, water could be considered a characteristic of terrestrial life and can be included on this list.</a:t>
            </a:r>
          </a:p>
          <a:p>
            <a:pPr marL="228600" indent="-228600">
              <a:buAutoNum type="arabicPeriod"/>
            </a:pPr>
            <a:endParaRPr lang="en-US" dirty="0"/>
          </a:p>
        </p:txBody>
      </p:sp>
      <p:sp>
        <p:nvSpPr>
          <p:cNvPr id="4" name="Slide Number Placeholder 3"/>
          <p:cNvSpPr>
            <a:spLocks noGrp="1"/>
          </p:cNvSpPr>
          <p:nvPr>
            <p:ph type="sldNum" sz="quarter" idx="10"/>
          </p:nvPr>
        </p:nvSpPr>
        <p:spPr/>
        <p:txBody>
          <a:bodyPr/>
          <a:lstStyle/>
          <a:p>
            <a:fld id="{A385C36D-DE2E-4191-905A-774C4B18B21A}" type="slidenum">
              <a:rPr lang="en-US" smtClean="0"/>
              <a:t>19</a:t>
            </a:fld>
            <a:endParaRPr lang="en-US"/>
          </a:p>
        </p:txBody>
      </p:sp>
    </p:spTree>
    <p:extLst>
      <p:ext uri="{BB962C8B-B14F-4D97-AF65-F5344CB8AC3E}">
        <p14:creationId xmlns:p14="http://schemas.microsoft.com/office/powerpoint/2010/main" val="21191129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Death is an inevitable part of life, but some organisms seem to be able to stave it off (at least indefinitely).</a:t>
            </a:r>
          </a:p>
          <a:p>
            <a:pPr marL="171450" indent="-171450">
              <a:buFont typeface="Arial" panose="020B0604020202020204" pitchFamily="34" charset="0"/>
              <a:buChar char="•"/>
            </a:pPr>
            <a:r>
              <a:rPr lang="en-US" dirty="0"/>
              <a:t>Bristlecone pines are the oldest (continuously) living eukaryotic organism on Earth, with one 5,067 years old (not the one pictured).</a:t>
            </a:r>
          </a:p>
          <a:p>
            <a:pPr marL="171450" indent="-171450">
              <a:buFont typeface="Arial" panose="020B0604020202020204" pitchFamily="34" charset="0"/>
              <a:buChar char="•"/>
            </a:pPr>
            <a:r>
              <a:rPr lang="en-US" dirty="0"/>
              <a:t>In July, 2018 two out of three hundred nematode words found frozen in Arctic permafrost were coaxed back to life. These worms began to move and feed after being thawed. One was estimated at 32,000 years old while the other was 41,700- the oldest multicellular life on Earth.</a:t>
            </a:r>
          </a:p>
          <a:p>
            <a:pPr marL="171450" indent="-171450">
              <a:buFont typeface="Arial" panose="020B0604020202020204" pitchFamily="34" charset="0"/>
              <a:buChar char="•"/>
            </a:pPr>
            <a:r>
              <a:rPr lang="en-US" dirty="0"/>
              <a:t>There have been numerous claims of thawing frozen bacterial spores, that then grow and resume a normal metabolism. Some of these are as old as 240 million years, the longest living organisms known.</a:t>
            </a:r>
          </a:p>
          <a:p>
            <a:pPr marL="171450" indent="-171450">
              <a:buFont typeface="Arial" panose="020B0604020202020204" pitchFamily="34" charset="0"/>
              <a:buChar char="•"/>
            </a:pPr>
            <a:r>
              <a:rPr lang="en-US" sz="1200" b="1" i="1" kern="1200" dirty="0" err="1">
                <a:solidFill>
                  <a:schemeClr val="tx1"/>
                </a:solidFill>
                <a:effectLst/>
                <a:latin typeface="+mn-lt"/>
                <a:ea typeface="+mn-ea"/>
                <a:cs typeface="+mn-cs"/>
              </a:rPr>
              <a:t>Turritopsis</a:t>
            </a:r>
            <a:r>
              <a:rPr lang="en-US" sz="1200" b="1" i="1" kern="1200" dirty="0">
                <a:solidFill>
                  <a:schemeClr val="tx1"/>
                </a:solidFill>
                <a:effectLst/>
                <a:latin typeface="+mn-lt"/>
                <a:ea typeface="+mn-ea"/>
                <a:cs typeface="+mn-cs"/>
              </a:rPr>
              <a:t> </a:t>
            </a:r>
            <a:r>
              <a:rPr lang="en-US" sz="1200" b="1" i="1" kern="1200" dirty="0" err="1">
                <a:solidFill>
                  <a:schemeClr val="tx1"/>
                </a:solidFill>
                <a:effectLst/>
                <a:latin typeface="+mn-lt"/>
                <a:ea typeface="+mn-ea"/>
                <a:cs typeface="+mn-cs"/>
              </a:rPr>
              <a:t>dohrnii</a:t>
            </a:r>
            <a:r>
              <a:rPr lang="en-US" sz="1200" b="1" i="1" kern="1200" dirty="0">
                <a:solidFill>
                  <a:schemeClr val="tx1"/>
                </a:solidFill>
                <a:effectLst/>
                <a:latin typeface="+mn-lt"/>
                <a:ea typeface="+mn-ea"/>
                <a:cs typeface="+mn-cs"/>
              </a:rPr>
              <a:t> </a:t>
            </a:r>
            <a:r>
              <a:rPr lang="en-US" sz="1200" b="0" i="0" u="none" kern="1200" dirty="0">
                <a:solidFill>
                  <a:schemeClr val="tx1"/>
                </a:solidFill>
                <a:effectLst/>
                <a:latin typeface="+mn-lt"/>
                <a:ea typeface="+mn-ea"/>
                <a:cs typeface="+mn-cs"/>
              </a:rPr>
              <a:t>aka the Immortal Jellyfish, is one of a few hydrozoan species that can revert back to an immature, juvenile state when stressed (for instance when it can’t find food). Theoretically it could do this repeatedly, meaning it is one of the few known species that doesn’t have a lifespan. It could still die of disease, starvation, or be eaten- so it isn’t technically immortal in that sense. (Click the link to watch a short video). </a:t>
            </a: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https://en.wikipedia.org/wiki/List_of_longest-living_organisms</a:t>
            </a:r>
          </a:p>
          <a:p>
            <a:pPr marL="0" indent="0">
              <a:buFont typeface="Arial" panose="020B0604020202020204" pitchFamily="34" charset="0"/>
              <a:buNone/>
            </a:pPr>
            <a:endParaRPr lang="en-US" dirty="0"/>
          </a:p>
          <a:p>
            <a:pPr marL="228600" indent="-228600">
              <a:buAutoNum type="arabicPeriod"/>
            </a:pPr>
            <a:endParaRPr lang="en-US" dirty="0"/>
          </a:p>
        </p:txBody>
      </p:sp>
      <p:sp>
        <p:nvSpPr>
          <p:cNvPr id="4" name="Slide Number Placeholder 3"/>
          <p:cNvSpPr>
            <a:spLocks noGrp="1"/>
          </p:cNvSpPr>
          <p:nvPr>
            <p:ph type="sldNum" sz="quarter" idx="10"/>
          </p:nvPr>
        </p:nvSpPr>
        <p:spPr/>
        <p:txBody>
          <a:bodyPr/>
          <a:lstStyle/>
          <a:p>
            <a:fld id="{A385C36D-DE2E-4191-905A-774C4B18B21A}" type="slidenum">
              <a:rPr lang="en-US" smtClean="0"/>
              <a:t>20</a:t>
            </a:fld>
            <a:endParaRPr lang="en-US"/>
          </a:p>
        </p:txBody>
      </p:sp>
    </p:spTree>
    <p:extLst>
      <p:ext uri="{BB962C8B-B14F-4D97-AF65-F5344CB8AC3E}">
        <p14:creationId xmlns:p14="http://schemas.microsoft.com/office/powerpoint/2010/main" val="4490197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Both derive from Greek</a:t>
            </a:r>
          </a:p>
        </p:txBody>
      </p:sp>
      <p:sp>
        <p:nvSpPr>
          <p:cNvPr id="4" name="Slide Number Placeholder 3"/>
          <p:cNvSpPr>
            <a:spLocks noGrp="1"/>
          </p:cNvSpPr>
          <p:nvPr>
            <p:ph type="sldNum" sz="quarter" idx="10"/>
          </p:nvPr>
        </p:nvSpPr>
        <p:spPr/>
        <p:txBody>
          <a:bodyPr/>
          <a:lstStyle/>
          <a:p>
            <a:fld id="{A385C36D-DE2E-4191-905A-774C4B18B21A}" type="slidenum">
              <a:rPr lang="en-US" smtClean="0"/>
              <a:t>2</a:t>
            </a:fld>
            <a:endParaRPr lang="en-US"/>
          </a:p>
        </p:txBody>
      </p:sp>
    </p:spTree>
    <p:extLst>
      <p:ext uri="{BB962C8B-B14F-4D97-AF65-F5344CB8AC3E}">
        <p14:creationId xmlns:p14="http://schemas.microsoft.com/office/powerpoint/2010/main" val="22475302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Viruses are essentially a strand of DNA or RNA surrounded by a protein capsule. This DNA or RNA is infectious, meaning that it has genes that help code for making receptors on the protein coat that allow it to enter a cell and hijack its DNA. Viruses need to infect other cells so they can use their protein making machinery (ribosomes), to make their own proteins.</a:t>
            </a:r>
          </a:p>
          <a:p>
            <a:pPr marL="0" indent="0">
              <a:buNone/>
            </a:pPr>
            <a:r>
              <a:rPr kumimoji="0" lang="en-US" sz="1200" b="0" i="0" u="none" strike="noStrike" kern="1200" cap="none" spc="0" normalizeH="0" baseline="0" noProof="0" dirty="0">
                <a:ln>
                  <a:noFill/>
                </a:ln>
                <a:solidFill>
                  <a:prstClr val="black"/>
                </a:solidFill>
                <a:effectLst/>
                <a:uLnTx/>
                <a:uFillTx/>
                <a:latin typeface="+mn-lt"/>
                <a:ea typeface="+mn-ea"/>
                <a:cs typeface="+mn-cs"/>
              </a:rPr>
              <a:t>Some scientists consider viruses a primitive form of life. Others see them as a gray area between living and non-living. </a:t>
            </a:r>
          </a:p>
          <a:p>
            <a:pPr marL="0" indent="0">
              <a:buNone/>
            </a:pPr>
            <a:r>
              <a:rPr kumimoji="0" lang="en-US" sz="1200" b="0" i="0" u="none" strike="noStrike" kern="1200" cap="none" spc="0" normalizeH="0" baseline="0" noProof="0" dirty="0">
                <a:ln>
                  <a:noFill/>
                </a:ln>
                <a:solidFill>
                  <a:prstClr val="black"/>
                </a:solidFill>
                <a:effectLst/>
                <a:uLnTx/>
                <a:uFillTx/>
                <a:latin typeface="+mn-lt"/>
                <a:ea typeface="+mn-ea"/>
                <a:cs typeface="+mn-cs"/>
              </a:rPr>
              <a:t>Because viruses cannot make their own proteins they cannot reproduce on their own. Some scientists (as well as our book) consider that justification to not consider viruses as alive.</a:t>
            </a:r>
          </a:p>
          <a:p>
            <a:pPr marL="0" indent="0">
              <a:buFont typeface="Arial" panose="020B0604020202020204" pitchFamily="34" charset="0"/>
              <a:buNone/>
            </a:pPr>
            <a:endParaRPr lang="en-US" dirty="0"/>
          </a:p>
          <a:p>
            <a:pPr marL="228600" indent="-228600">
              <a:buAutoNum type="arabicPeriod"/>
            </a:pPr>
            <a:endParaRPr lang="en-US" dirty="0"/>
          </a:p>
        </p:txBody>
      </p:sp>
      <p:sp>
        <p:nvSpPr>
          <p:cNvPr id="4" name="Slide Number Placeholder 3"/>
          <p:cNvSpPr>
            <a:spLocks noGrp="1"/>
          </p:cNvSpPr>
          <p:nvPr>
            <p:ph type="sldNum" sz="quarter" idx="10"/>
          </p:nvPr>
        </p:nvSpPr>
        <p:spPr/>
        <p:txBody>
          <a:bodyPr/>
          <a:lstStyle/>
          <a:p>
            <a:fld id="{A385C36D-DE2E-4191-905A-774C4B18B21A}" type="slidenum">
              <a:rPr lang="en-US" smtClean="0"/>
              <a:t>21</a:t>
            </a:fld>
            <a:endParaRPr lang="en-US"/>
          </a:p>
        </p:txBody>
      </p:sp>
    </p:spTree>
    <p:extLst>
      <p:ext uri="{BB962C8B-B14F-4D97-AF65-F5344CB8AC3E}">
        <p14:creationId xmlns:p14="http://schemas.microsoft.com/office/powerpoint/2010/main" val="24919065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if students can guess what the pictures are representing.</a:t>
            </a:r>
          </a:p>
          <a:p>
            <a:r>
              <a:rPr lang="en-US" dirty="0"/>
              <a:t>The one on the left is obvious, it helps us sort living from nonliving objects. It also allows us to look for patterns in living things.</a:t>
            </a:r>
          </a:p>
          <a:p>
            <a:r>
              <a:rPr lang="en-US" dirty="0"/>
              <a:t>Upper right, it could help us in identifying extraterrestrial life.</a:t>
            </a:r>
          </a:p>
          <a:p>
            <a:r>
              <a:rPr lang="en-US" dirty="0"/>
              <a:t>Lower right, it could help us in understanding the origins of life.</a:t>
            </a:r>
          </a:p>
          <a:p>
            <a:r>
              <a:rPr lang="en-US" dirty="0"/>
              <a:t>It is important to note, that ironically scientists still can’t agree on a common definition of life. The 8 characteristics we have chosen may be slightly different if you asked another biologist.</a:t>
            </a:r>
          </a:p>
        </p:txBody>
      </p:sp>
      <p:sp>
        <p:nvSpPr>
          <p:cNvPr id="4" name="Slide Number Placeholder 3"/>
          <p:cNvSpPr>
            <a:spLocks noGrp="1"/>
          </p:cNvSpPr>
          <p:nvPr>
            <p:ph type="sldNum" sz="quarter" idx="10"/>
          </p:nvPr>
        </p:nvSpPr>
        <p:spPr/>
        <p:txBody>
          <a:bodyPr/>
          <a:lstStyle/>
          <a:p>
            <a:fld id="{A385C36D-DE2E-4191-905A-774C4B18B21A}" type="slidenum">
              <a:rPr lang="en-US" smtClean="0"/>
              <a:t>3</a:t>
            </a:fld>
            <a:endParaRPr lang="en-US"/>
          </a:p>
        </p:txBody>
      </p:sp>
    </p:spTree>
    <p:extLst>
      <p:ext uri="{BB962C8B-B14F-4D97-AF65-F5344CB8AC3E}">
        <p14:creationId xmlns:p14="http://schemas.microsoft.com/office/powerpoint/2010/main" val="40505002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 students: what makes up cells? What is a molecule?</a:t>
            </a:r>
          </a:p>
          <a:p>
            <a:r>
              <a:rPr lang="en-US" dirty="0"/>
              <a:t>What do cells make up?</a:t>
            </a:r>
          </a:p>
        </p:txBody>
      </p:sp>
      <p:sp>
        <p:nvSpPr>
          <p:cNvPr id="4" name="Slide Number Placeholder 3"/>
          <p:cNvSpPr>
            <a:spLocks noGrp="1"/>
          </p:cNvSpPr>
          <p:nvPr>
            <p:ph type="sldNum" sz="quarter" idx="10"/>
          </p:nvPr>
        </p:nvSpPr>
        <p:spPr/>
        <p:txBody>
          <a:bodyPr/>
          <a:lstStyle/>
          <a:p>
            <a:fld id="{A385C36D-DE2E-4191-905A-774C4B18B21A}" type="slidenum">
              <a:rPr lang="en-US" smtClean="0"/>
              <a:t>5</a:t>
            </a:fld>
            <a:endParaRPr lang="en-US"/>
          </a:p>
        </p:txBody>
      </p:sp>
    </p:spTree>
    <p:extLst>
      <p:ext uri="{BB962C8B-B14F-4D97-AF65-F5344CB8AC3E}">
        <p14:creationId xmlns:p14="http://schemas.microsoft.com/office/powerpoint/2010/main" val="12045370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85C36D-DE2E-4191-905A-774C4B18B21A}" type="slidenum">
              <a:rPr lang="en-US" smtClean="0"/>
              <a:t>6</a:t>
            </a:fld>
            <a:endParaRPr lang="en-US"/>
          </a:p>
        </p:txBody>
      </p:sp>
    </p:spTree>
    <p:extLst>
      <p:ext uri="{BB962C8B-B14F-4D97-AF65-F5344CB8AC3E}">
        <p14:creationId xmlns:p14="http://schemas.microsoft.com/office/powerpoint/2010/main" val="42031882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unicellular creatures do asexual reproduction. </a:t>
            </a:r>
          </a:p>
          <a:p>
            <a:r>
              <a:rPr lang="en-US" dirty="0"/>
              <a:t>Multicellular creatures do asexual reproduction to repair tissues (mitosis), but most are also capable of sexual reproduction.</a:t>
            </a:r>
          </a:p>
        </p:txBody>
      </p:sp>
      <p:sp>
        <p:nvSpPr>
          <p:cNvPr id="4" name="Slide Number Placeholder 3"/>
          <p:cNvSpPr>
            <a:spLocks noGrp="1"/>
          </p:cNvSpPr>
          <p:nvPr>
            <p:ph type="sldNum" sz="quarter" idx="10"/>
          </p:nvPr>
        </p:nvSpPr>
        <p:spPr/>
        <p:txBody>
          <a:bodyPr/>
          <a:lstStyle/>
          <a:p>
            <a:fld id="{A385C36D-DE2E-4191-905A-774C4B18B21A}" type="slidenum">
              <a:rPr lang="en-US" smtClean="0"/>
              <a:t>7</a:t>
            </a:fld>
            <a:endParaRPr lang="en-US"/>
          </a:p>
        </p:txBody>
      </p:sp>
    </p:spTree>
    <p:extLst>
      <p:ext uri="{BB962C8B-B14F-4D97-AF65-F5344CB8AC3E}">
        <p14:creationId xmlns:p14="http://schemas.microsoft.com/office/powerpoint/2010/main" val="22339973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85C36D-DE2E-4191-905A-774C4B18B21A}" type="slidenum">
              <a:rPr lang="en-US" smtClean="0"/>
              <a:t>8</a:t>
            </a:fld>
            <a:endParaRPr lang="en-US"/>
          </a:p>
        </p:txBody>
      </p:sp>
    </p:spTree>
    <p:extLst>
      <p:ext uri="{BB962C8B-B14F-4D97-AF65-F5344CB8AC3E}">
        <p14:creationId xmlns:p14="http://schemas.microsoft.com/office/powerpoint/2010/main" val="40226897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oldest fossils found show life existed on Earth nearly 4 </a:t>
            </a:r>
            <a:r>
              <a:rPr lang="en-US" dirty="0" err="1"/>
              <a:t>bya</a:t>
            </a:r>
            <a:r>
              <a:rPr lang="en-US" dirty="0"/>
              <a:t>. </a:t>
            </a:r>
          </a:p>
        </p:txBody>
      </p:sp>
      <p:sp>
        <p:nvSpPr>
          <p:cNvPr id="4" name="Slide Number Placeholder 3"/>
          <p:cNvSpPr>
            <a:spLocks noGrp="1"/>
          </p:cNvSpPr>
          <p:nvPr>
            <p:ph type="sldNum" sz="quarter" idx="10"/>
          </p:nvPr>
        </p:nvSpPr>
        <p:spPr/>
        <p:txBody>
          <a:bodyPr/>
          <a:lstStyle/>
          <a:p>
            <a:fld id="{A385C36D-DE2E-4191-905A-774C4B18B21A}" type="slidenum">
              <a:rPr lang="en-US" smtClean="0"/>
              <a:t>9</a:t>
            </a:fld>
            <a:endParaRPr lang="en-US"/>
          </a:p>
        </p:txBody>
      </p:sp>
    </p:spTree>
    <p:extLst>
      <p:ext uri="{BB962C8B-B14F-4D97-AF65-F5344CB8AC3E}">
        <p14:creationId xmlns:p14="http://schemas.microsoft.com/office/powerpoint/2010/main" val="194888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85C36D-DE2E-4191-905A-774C4B18B21A}" type="slidenum">
              <a:rPr lang="en-US" smtClean="0"/>
              <a:t>10</a:t>
            </a:fld>
            <a:endParaRPr lang="en-US"/>
          </a:p>
        </p:txBody>
      </p:sp>
    </p:spTree>
    <p:extLst>
      <p:ext uri="{BB962C8B-B14F-4D97-AF65-F5344CB8AC3E}">
        <p14:creationId xmlns:p14="http://schemas.microsoft.com/office/powerpoint/2010/main" val="5915250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75EC023-B4BD-470E-A9ED-B2ADDC992B1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A9EA4036-6ABA-4DB8-B762-E01DFDDE3E6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3C1227EA-48E9-4AFE-A86C-284EE87B755D}"/>
              </a:ext>
            </a:extLst>
          </p:cNvPr>
          <p:cNvSpPr>
            <a:spLocks noGrp="1"/>
          </p:cNvSpPr>
          <p:nvPr>
            <p:ph type="dt" sz="half" idx="10"/>
          </p:nvPr>
        </p:nvSpPr>
        <p:spPr/>
        <p:txBody>
          <a:bodyPr/>
          <a:lstStyle/>
          <a:p>
            <a:fld id="{6E4C878D-0019-41F4-AEA5-13E2049169EA}" type="datetimeFigureOut">
              <a:rPr lang="en-US" smtClean="0"/>
              <a:t>9/6/2018</a:t>
            </a:fld>
            <a:endParaRPr lang="en-US"/>
          </a:p>
        </p:txBody>
      </p:sp>
      <p:sp>
        <p:nvSpPr>
          <p:cNvPr id="5" name="Footer Placeholder 4">
            <a:extLst>
              <a:ext uri="{FF2B5EF4-FFF2-40B4-BE49-F238E27FC236}">
                <a16:creationId xmlns:a16="http://schemas.microsoft.com/office/drawing/2014/main" xmlns="" id="{8B0A5CCA-5AFE-4E1D-B05A-CA1B9903A42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38AC0668-8909-41B1-8507-A00C7C93E22D}"/>
              </a:ext>
            </a:extLst>
          </p:cNvPr>
          <p:cNvSpPr>
            <a:spLocks noGrp="1"/>
          </p:cNvSpPr>
          <p:nvPr>
            <p:ph type="sldNum" sz="quarter" idx="12"/>
          </p:nvPr>
        </p:nvSpPr>
        <p:spPr/>
        <p:txBody>
          <a:bodyPr/>
          <a:lstStyle/>
          <a:p>
            <a:fld id="{13928C38-FC53-441C-9C6A-A7DA5757C13B}" type="slidenum">
              <a:rPr lang="en-US" smtClean="0"/>
              <a:t>‹#›</a:t>
            </a:fld>
            <a:endParaRPr lang="en-US"/>
          </a:p>
        </p:txBody>
      </p:sp>
    </p:spTree>
    <p:extLst>
      <p:ext uri="{BB962C8B-B14F-4D97-AF65-F5344CB8AC3E}">
        <p14:creationId xmlns:p14="http://schemas.microsoft.com/office/powerpoint/2010/main" val="20451009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A8CCE5C-BA29-417A-B374-B57DF636FF7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ACC76B7D-3187-49E0-A3D7-9821DAEB2A03}"/>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271DEE93-709A-490F-B474-1BE436C54A97}"/>
              </a:ext>
            </a:extLst>
          </p:cNvPr>
          <p:cNvSpPr>
            <a:spLocks noGrp="1"/>
          </p:cNvSpPr>
          <p:nvPr>
            <p:ph type="dt" sz="half" idx="10"/>
          </p:nvPr>
        </p:nvSpPr>
        <p:spPr/>
        <p:txBody>
          <a:bodyPr/>
          <a:lstStyle/>
          <a:p>
            <a:fld id="{6E4C878D-0019-41F4-AEA5-13E2049169EA}" type="datetimeFigureOut">
              <a:rPr lang="en-US" smtClean="0"/>
              <a:t>9/6/2018</a:t>
            </a:fld>
            <a:endParaRPr lang="en-US"/>
          </a:p>
        </p:txBody>
      </p:sp>
      <p:sp>
        <p:nvSpPr>
          <p:cNvPr id="5" name="Footer Placeholder 4">
            <a:extLst>
              <a:ext uri="{FF2B5EF4-FFF2-40B4-BE49-F238E27FC236}">
                <a16:creationId xmlns:a16="http://schemas.microsoft.com/office/drawing/2014/main" xmlns="" id="{B95F5A05-67EE-44C2-9725-9E7714C59C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A92A7FEF-18A9-46F2-8AD9-2CF1FD94B011}"/>
              </a:ext>
            </a:extLst>
          </p:cNvPr>
          <p:cNvSpPr>
            <a:spLocks noGrp="1"/>
          </p:cNvSpPr>
          <p:nvPr>
            <p:ph type="sldNum" sz="quarter" idx="12"/>
          </p:nvPr>
        </p:nvSpPr>
        <p:spPr/>
        <p:txBody>
          <a:bodyPr/>
          <a:lstStyle/>
          <a:p>
            <a:fld id="{13928C38-FC53-441C-9C6A-A7DA5757C13B}" type="slidenum">
              <a:rPr lang="en-US" smtClean="0"/>
              <a:t>‹#›</a:t>
            </a:fld>
            <a:endParaRPr lang="en-US"/>
          </a:p>
        </p:txBody>
      </p:sp>
    </p:spTree>
    <p:extLst>
      <p:ext uri="{BB962C8B-B14F-4D97-AF65-F5344CB8AC3E}">
        <p14:creationId xmlns:p14="http://schemas.microsoft.com/office/powerpoint/2010/main" val="28303283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56C3E384-48CD-4642-BEC5-1A3CF59A72F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B9477D4C-B227-49E1-9404-F495C52A8589}"/>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17142686-45EA-4E51-87AF-B38F76A0AA0D}"/>
              </a:ext>
            </a:extLst>
          </p:cNvPr>
          <p:cNvSpPr>
            <a:spLocks noGrp="1"/>
          </p:cNvSpPr>
          <p:nvPr>
            <p:ph type="dt" sz="half" idx="10"/>
          </p:nvPr>
        </p:nvSpPr>
        <p:spPr/>
        <p:txBody>
          <a:bodyPr/>
          <a:lstStyle/>
          <a:p>
            <a:fld id="{6E4C878D-0019-41F4-AEA5-13E2049169EA}" type="datetimeFigureOut">
              <a:rPr lang="en-US" smtClean="0"/>
              <a:t>9/6/2018</a:t>
            </a:fld>
            <a:endParaRPr lang="en-US"/>
          </a:p>
        </p:txBody>
      </p:sp>
      <p:sp>
        <p:nvSpPr>
          <p:cNvPr id="5" name="Footer Placeholder 4">
            <a:extLst>
              <a:ext uri="{FF2B5EF4-FFF2-40B4-BE49-F238E27FC236}">
                <a16:creationId xmlns:a16="http://schemas.microsoft.com/office/drawing/2014/main" xmlns="" id="{A000F842-B285-4BEF-9910-C9B479590C1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4CA7D16-79C1-4B4C-BD3A-BEEBBA2A092A}"/>
              </a:ext>
            </a:extLst>
          </p:cNvPr>
          <p:cNvSpPr>
            <a:spLocks noGrp="1"/>
          </p:cNvSpPr>
          <p:nvPr>
            <p:ph type="sldNum" sz="quarter" idx="12"/>
          </p:nvPr>
        </p:nvSpPr>
        <p:spPr/>
        <p:txBody>
          <a:bodyPr/>
          <a:lstStyle/>
          <a:p>
            <a:fld id="{13928C38-FC53-441C-9C6A-A7DA5757C13B}" type="slidenum">
              <a:rPr lang="en-US" smtClean="0"/>
              <a:t>‹#›</a:t>
            </a:fld>
            <a:endParaRPr lang="en-US"/>
          </a:p>
        </p:txBody>
      </p:sp>
    </p:spTree>
    <p:extLst>
      <p:ext uri="{BB962C8B-B14F-4D97-AF65-F5344CB8AC3E}">
        <p14:creationId xmlns:p14="http://schemas.microsoft.com/office/powerpoint/2010/main" val="16084113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A5F949C-78D5-4318-A37B-31DA13C647B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49242322-134E-4CC4-B605-30AEED0F2DAF}"/>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9B2FF58-DE1D-4558-BF11-DE39EDD5D123}"/>
              </a:ext>
            </a:extLst>
          </p:cNvPr>
          <p:cNvSpPr>
            <a:spLocks noGrp="1"/>
          </p:cNvSpPr>
          <p:nvPr>
            <p:ph type="dt" sz="half" idx="10"/>
          </p:nvPr>
        </p:nvSpPr>
        <p:spPr/>
        <p:txBody>
          <a:bodyPr/>
          <a:lstStyle/>
          <a:p>
            <a:fld id="{6E4C878D-0019-41F4-AEA5-13E2049169EA}" type="datetimeFigureOut">
              <a:rPr lang="en-US" smtClean="0"/>
              <a:t>9/6/2018</a:t>
            </a:fld>
            <a:endParaRPr lang="en-US"/>
          </a:p>
        </p:txBody>
      </p:sp>
      <p:sp>
        <p:nvSpPr>
          <p:cNvPr id="5" name="Footer Placeholder 4">
            <a:extLst>
              <a:ext uri="{FF2B5EF4-FFF2-40B4-BE49-F238E27FC236}">
                <a16:creationId xmlns:a16="http://schemas.microsoft.com/office/drawing/2014/main" xmlns="" id="{48CF941D-D3D6-4471-B727-2DDFD9D263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DC53B5F7-2A87-40E2-8607-F0BBF6F17B1F}"/>
              </a:ext>
            </a:extLst>
          </p:cNvPr>
          <p:cNvSpPr>
            <a:spLocks noGrp="1"/>
          </p:cNvSpPr>
          <p:nvPr>
            <p:ph type="sldNum" sz="quarter" idx="12"/>
          </p:nvPr>
        </p:nvSpPr>
        <p:spPr/>
        <p:txBody>
          <a:bodyPr/>
          <a:lstStyle/>
          <a:p>
            <a:fld id="{13928C38-FC53-441C-9C6A-A7DA5757C13B}" type="slidenum">
              <a:rPr lang="en-US" smtClean="0"/>
              <a:t>‹#›</a:t>
            </a:fld>
            <a:endParaRPr lang="en-US"/>
          </a:p>
        </p:txBody>
      </p:sp>
    </p:spTree>
    <p:extLst>
      <p:ext uri="{BB962C8B-B14F-4D97-AF65-F5344CB8AC3E}">
        <p14:creationId xmlns:p14="http://schemas.microsoft.com/office/powerpoint/2010/main" val="7362861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D5A8F07-0322-4B8B-B749-02B26419E57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E7B40A57-293B-46D1-8AA5-ADD2EEDB75C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xmlns="" id="{BC7CF821-AFC0-4D63-8E4F-3968C2829D4F}"/>
              </a:ext>
            </a:extLst>
          </p:cNvPr>
          <p:cNvSpPr>
            <a:spLocks noGrp="1"/>
          </p:cNvSpPr>
          <p:nvPr>
            <p:ph type="dt" sz="half" idx="10"/>
          </p:nvPr>
        </p:nvSpPr>
        <p:spPr/>
        <p:txBody>
          <a:bodyPr/>
          <a:lstStyle/>
          <a:p>
            <a:fld id="{6E4C878D-0019-41F4-AEA5-13E2049169EA}" type="datetimeFigureOut">
              <a:rPr lang="en-US" smtClean="0"/>
              <a:t>9/6/2018</a:t>
            </a:fld>
            <a:endParaRPr lang="en-US"/>
          </a:p>
        </p:txBody>
      </p:sp>
      <p:sp>
        <p:nvSpPr>
          <p:cNvPr id="5" name="Footer Placeholder 4">
            <a:extLst>
              <a:ext uri="{FF2B5EF4-FFF2-40B4-BE49-F238E27FC236}">
                <a16:creationId xmlns:a16="http://schemas.microsoft.com/office/drawing/2014/main" xmlns="" id="{989AF419-AB02-4CC9-9756-3FABED2C33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E54D96BF-4524-46FF-9EE2-A6FC9D970A50}"/>
              </a:ext>
            </a:extLst>
          </p:cNvPr>
          <p:cNvSpPr>
            <a:spLocks noGrp="1"/>
          </p:cNvSpPr>
          <p:nvPr>
            <p:ph type="sldNum" sz="quarter" idx="12"/>
          </p:nvPr>
        </p:nvSpPr>
        <p:spPr/>
        <p:txBody>
          <a:bodyPr/>
          <a:lstStyle/>
          <a:p>
            <a:fld id="{13928C38-FC53-441C-9C6A-A7DA5757C13B}" type="slidenum">
              <a:rPr lang="en-US" smtClean="0"/>
              <a:t>‹#›</a:t>
            </a:fld>
            <a:endParaRPr lang="en-US"/>
          </a:p>
        </p:txBody>
      </p:sp>
    </p:spTree>
    <p:extLst>
      <p:ext uri="{BB962C8B-B14F-4D97-AF65-F5344CB8AC3E}">
        <p14:creationId xmlns:p14="http://schemas.microsoft.com/office/powerpoint/2010/main" val="5538027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B6E3FCC-0FA0-4FEE-8F59-7D3D23EF342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EB465207-1393-4E1E-BDC3-F3F05AA2C073}"/>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9E6817A2-C546-4B4E-8BD8-FDD3D635552E}"/>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95BF96E7-3372-42D2-A901-BED1BEA828FB}"/>
              </a:ext>
            </a:extLst>
          </p:cNvPr>
          <p:cNvSpPr>
            <a:spLocks noGrp="1"/>
          </p:cNvSpPr>
          <p:nvPr>
            <p:ph type="dt" sz="half" idx="10"/>
          </p:nvPr>
        </p:nvSpPr>
        <p:spPr/>
        <p:txBody>
          <a:bodyPr/>
          <a:lstStyle/>
          <a:p>
            <a:fld id="{6E4C878D-0019-41F4-AEA5-13E2049169EA}" type="datetimeFigureOut">
              <a:rPr lang="en-US" smtClean="0"/>
              <a:t>9/6/2018</a:t>
            </a:fld>
            <a:endParaRPr lang="en-US"/>
          </a:p>
        </p:txBody>
      </p:sp>
      <p:sp>
        <p:nvSpPr>
          <p:cNvPr id="6" name="Footer Placeholder 5">
            <a:extLst>
              <a:ext uri="{FF2B5EF4-FFF2-40B4-BE49-F238E27FC236}">
                <a16:creationId xmlns:a16="http://schemas.microsoft.com/office/drawing/2014/main" xmlns="" id="{D723FA51-69B7-4BC1-B2EF-921A3A5E504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5E642EDF-BDEC-41C6-AD93-ECF57C4FCE4A}"/>
              </a:ext>
            </a:extLst>
          </p:cNvPr>
          <p:cNvSpPr>
            <a:spLocks noGrp="1"/>
          </p:cNvSpPr>
          <p:nvPr>
            <p:ph type="sldNum" sz="quarter" idx="12"/>
          </p:nvPr>
        </p:nvSpPr>
        <p:spPr/>
        <p:txBody>
          <a:bodyPr/>
          <a:lstStyle/>
          <a:p>
            <a:fld id="{13928C38-FC53-441C-9C6A-A7DA5757C13B}" type="slidenum">
              <a:rPr lang="en-US" smtClean="0"/>
              <a:t>‹#›</a:t>
            </a:fld>
            <a:endParaRPr lang="en-US"/>
          </a:p>
        </p:txBody>
      </p:sp>
    </p:spTree>
    <p:extLst>
      <p:ext uri="{BB962C8B-B14F-4D97-AF65-F5344CB8AC3E}">
        <p14:creationId xmlns:p14="http://schemas.microsoft.com/office/powerpoint/2010/main" val="41579758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FD7AAB3-0F47-48FF-83CA-3C35A9D1629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3E4C88C9-9911-47F4-A5AC-CF1C1D46D24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xmlns="" id="{257C9DA8-B4A4-48FF-B0C3-40EA203D6E72}"/>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303E0CA1-FB07-4933-B7B0-EA4406886EA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xmlns="" id="{F8DEC104-D7A4-4DE3-BBC9-A30FB278684C}"/>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20A0D0E8-467B-467B-B26C-3C0683020C82}"/>
              </a:ext>
            </a:extLst>
          </p:cNvPr>
          <p:cNvSpPr>
            <a:spLocks noGrp="1"/>
          </p:cNvSpPr>
          <p:nvPr>
            <p:ph type="dt" sz="half" idx="10"/>
          </p:nvPr>
        </p:nvSpPr>
        <p:spPr/>
        <p:txBody>
          <a:bodyPr/>
          <a:lstStyle/>
          <a:p>
            <a:fld id="{6E4C878D-0019-41F4-AEA5-13E2049169EA}" type="datetimeFigureOut">
              <a:rPr lang="en-US" smtClean="0"/>
              <a:t>9/6/2018</a:t>
            </a:fld>
            <a:endParaRPr lang="en-US"/>
          </a:p>
        </p:txBody>
      </p:sp>
      <p:sp>
        <p:nvSpPr>
          <p:cNvPr id="8" name="Footer Placeholder 7">
            <a:extLst>
              <a:ext uri="{FF2B5EF4-FFF2-40B4-BE49-F238E27FC236}">
                <a16:creationId xmlns:a16="http://schemas.microsoft.com/office/drawing/2014/main" xmlns="" id="{EB852EC0-0738-4661-8EA8-D403C91AE89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E7845535-1648-4B9E-A724-701DF975A699}"/>
              </a:ext>
            </a:extLst>
          </p:cNvPr>
          <p:cNvSpPr>
            <a:spLocks noGrp="1"/>
          </p:cNvSpPr>
          <p:nvPr>
            <p:ph type="sldNum" sz="quarter" idx="12"/>
          </p:nvPr>
        </p:nvSpPr>
        <p:spPr/>
        <p:txBody>
          <a:bodyPr/>
          <a:lstStyle/>
          <a:p>
            <a:fld id="{13928C38-FC53-441C-9C6A-A7DA5757C13B}" type="slidenum">
              <a:rPr lang="en-US" smtClean="0"/>
              <a:t>‹#›</a:t>
            </a:fld>
            <a:endParaRPr lang="en-US"/>
          </a:p>
        </p:txBody>
      </p:sp>
    </p:spTree>
    <p:extLst>
      <p:ext uri="{BB962C8B-B14F-4D97-AF65-F5344CB8AC3E}">
        <p14:creationId xmlns:p14="http://schemas.microsoft.com/office/powerpoint/2010/main" val="30566676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B330763-574A-4213-86C5-0638E05D340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82B51EC6-6C08-4298-93ED-D8DFF408EE11}"/>
              </a:ext>
            </a:extLst>
          </p:cNvPr>
          <p:cNvSpPr>
            <a:spLocks noGrp="1"/>
          </p:cNvSpPr>
          <p:nvPr>
            <p:ph type="dt" sz="half" idx="10"/>
          </p:nvPr>
        </p:nvSpPr>
        <p:spPr/>
        <p:txBody>
          <a:bodyPr/>
          <a:lstStyle/>
          <a:p>
            <a:fld id="{6E4C878D-0019-41F4-AEA5-13E2049169EA}" type="datetimeFigureOut">
              <a:rPr lang="en-US" smtClean="0"/>
              <a:t>9/6/2018</a:t>
            </a:fld>
            <a:endParaRPr lang="en-US"/>
          </a:p>
        </p:txBody>
      </p:sp>
      <p:sp>
        <p:nvSpPr>
          <p:cNvPr id="4" name="Footer Placeholder 3">
            <a:extLst>
              <a:ext uri="{FF2B5EF4-FFF2-40B4-BE49-F238E27FC236}">
                <a16:creationId xmlns:a16="http://schemas.microsoft.com/office/drawing/2014/main" xmlns="" id="{D81DB94C-FF59-4E8B-9020-4185803A024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101BE701-D17B-4B86-8A33-06D5D41C3EEF}"/>
              </a:ext>
            </a:extLst>
          </p:cNvPr>
          <p:cNvSpPr>
            <a:spLocks noGrp="1"/>
          </p:cNvSpPr>
          <p:nvPr>
            <p:ph type="sldNum" sz="quarter" idx="12"/>
          </p:nvPr>
        </p:nvSpPr>
        <p:spPr/>
        <p:txBody>
          <a:bodyPr/>
          <a:lstStyle/>
          <a:p>
            <a:fld id="{13928C38-FC53-441C-9C6A-A7DA5757C13B}" type="slidenum">
              <a:rPr lang="en-US" smtClean="0"/>
              <a:t>‹#›</a:t>
            </a:fld>
            <a:endParaRPr lang="en-US"/>
          </a:p>
        </p:txBody>
      </p:sp>
    </p:spTree>
    <p:extLst>
      <p:ext uri="{BB962C8B-B14F-4D97-AF65-F5344CB8AC3E}">
        <p14:creationId xmlns:p14="http://schemas.microsoft.com/office/powerpoint/2010/main" val="15247719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4EA7EE5B-8570-4BCC-92BF-9147852E4088}"/>
              </a:ext>
            </a:extLst>
          </p:cNvPr>
          <p:cNvSpPr>
            <a:spLocks noGrp="1"/>
          </p:cNvSpPr>
          <p:nvPr>
            <p:ph type="dt" sz="half" idx="10"/>
          </p:nvPr>
        </p:nvSpPr>
        <p:spPr/>
        <p:txBody>
          <a:bodyPr/>
          <a:lstStyle/>
          <a:p>
            <a:fld id="{6E4C878D-0019-41F4-AEA5-13E2049169EA}" type="datetimeFigureOut">
              <a:rPr lang="en-US" smtClean="0"/>
              <a:t>9/6/2018</a:t>
            </a:fld>
            <a:endParaRPr lang="en-US"/>
          </a:p>
        </p:txBody>
      </p:sp>
      <p:sp>
        <p:nvSpPr>
          <p:cNvPr id="3" name="Footer Placeholder 2">
            <a:extLst>
              <a:ext uri="{FF2B5EF4-FFF2-40B4-BE49-F238E27FC236}">
                <a16:creationId xmlns:a16="http://schemas.microsoft.com/office/drawing/2014/main" xmlns="" id="{BBF7BB61-D8E0-44DF-A8C1-379E2914F98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DD2A4710-A1F8-47C2-840C-BE55C2565DD0}"/>
              </a:ext>
            </a:extLst>
          </p:cNvPr>
          <p:cNvSpPr>
            <a:spLocks noGrp="1"/>
          </p:cNvSpPr>
          <p:nvPr>
            <p:ph type="sldNum" sz="quarter" idx="12"/>
          </p:nvPr>
        </p:nvSpPr>
        <p:spPr/>
        <p:txBody>
          <a:bodyPr/>
          <a:lstStyle/>
          <a:p>
            <a:fld id="{13928C38-FC53-441C-9C6A-A7DA5757C13B}" type="slidenum">
              <a:rPr lang="en-US" smtClean="0"/>
              <a:t>‹#›</a:t>
            </a:fld>
            <a:endParaRPr lang="en-US"/>
          </a:p>
        </p:txBody>
      </p:sp>
    </p:spTree>
    <p:extLst>
      <p:ext uri="{BB962C8B-B14F-4D97-AF65-F5344CB8AC3E}">
        <p14:creationId xmlns:p14="http://schemas.microsoft.com/office/powerpoint/2010/main" val="36247605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4100145-C61A-4700-878B-985DA34435A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1023DD9D-28EF-44C0-96E4-40D5485B526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7C55B332-C30E-4607-AF41-27A438CF87B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2E33D809-3132-4F47-92CF-D2CA1B83D50A}"/>
              </a:ext>
            </a:extLst>
          </p:cNvPr>
          <p:cNvSpPr>
            <a:spLocks noGrp="1"/>
          </p:cNvSpPr>
          <p:nvPr>
            <p:ph type="dt" sz="half" idx="10"/>
          </p:nvPr>
        </p:nvSpPr>
        <p:spPr/>
        <p:txBody>
          <a:bodyPr/>
          <a:lstStyle/>
          <a:p>
            <a:fld id="{6E4C878D-0019-41F4-AEA5-13E2049169EA}" type="datetimeFigureOut">
              <a:rPr lang="en-US" smtClean="0"/>
              <a:t>9/6/2018</a:t>
            </a:fld>
            <a:endParaRPr lang="en-US"/>
          </a:p>
        </p:txBody>
      </p:sp>
      <p:sp>
        <p:nvSpPr>
          <p:cNvPr id="6" name="Footer Placeholder 5">
            <a:extLst>
              <a:ext uri="{FF2B5EF4-FFF2-40B4-BE49-F238E27FC236}">
                <a16:creationId xmlns:a16="http://schemas.microsoft.com/office/drawing/2014/main" xmlns="" id="{2D7C15C4-5FD2-42A5-B207-D8F22AF844A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6F9C84B9-6372-4969-B442-3E3ED4AFC8B7}"/>
              </a:ext>
            </a:extLst>
          </p:cNvPr>
          <p:cNvSpPr>
            <a:spLocks noGrp="1"/>
          </p:cNvSpPr>
          <p:nvPr>
            <p:ph type="sldNum" sz="quarter" idx="12"/>
          </p:nvPr>
        </p:nvSpPr>
        <p:spPr/>
        <p:txBody>
          <a:bodyPr/>
          <a:lstStyle/>
          <a:p>
            <a:fld id="{13928C38-FC53-441C-9C6A-A7DA5757C13B}" type="slidenum">
              <a:rPr lang="en-US" smtClean="0"/>
              <a:t>‹#›</a:t>
            </a:fld>
            <a:endParaRPr lang="en-US"/>
          </a:p>
        </p:txBody>
      </p:sp>
    </p:spTree>
    <p:extLst>
      <p:ext uri="{BB962C8B-B14F-4D97-AF65-F5344CB8AC3E}">
        <p14:creationId xmlns:p14="http://schemas.microsoft.com/office/powerpoint/2010/main" val="31287544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667ABB9-9DC5-40FB-98A6-E81099F6B3A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FA7EAEC1-23EF-429C-8447-2C1013D41EB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C8345FA2-8539-4CD0-951E-2677F61BAF6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A1654A4B-82AD-4A40-8276-6F5380811E67}"/>
              </a:ext>
            </a:extLst>
          </p:cNvPr>
          <p:cNvSpPr>
            <a:spLocks noGrp="1"/>
          </p:cNvSpPr>
          <p:nvPr>
            <p:ph type="dt" sz="half" idx="10"/>
          </p:nvPr>
        </p:nvSpPr>
        <p:spPr/>
        <p:txBody>
          <a:bodyPr/>
          <a:lstStyle/>
          <a:p>
            <a:fld id="{6E4C878D-0019-41F4-AEA5-13E2049169EA}" type="datetimeFigureOut">
              <a:rPr lang="en-US" smtClean="0"/>
              <a:t>9/6/2018</a:t>
            </a:fld>
            <a:endParaRPr lang="en-US"/>
          </a:p>
        </p:txBody>
      </p:sp>
      <p:sp>
        <p:nvSpPr>
          <p:cNvPr id="6" name="Footer Placeholder 5">
            <a:extLst>
              <a:ext uri="{FF2B5EF4-FFF2-40B4-BE49-F238E27FC236}">
                <a16:creationId xmlns:a16="http://schemas.microsoft.com/office/drawing/2014/main" xmlns="" id="{055FB373-CCC7-4C7D-8F29-A044D3F9F84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C73A1A70-3531-49D6-8B4A-59705C54DBE4}"/>
              </a:ext>
            </a:extLst>
          </p:cNvPr>
          <p:cNvSpPr>
            <a:spLocks noGrp="1"/>
          </p:cNvSpPr>
          <p:nvPr>
            <p:ph type="sldNum" sz="quarter" idx="12"/>
          </p:nvPr>
        </p:nvSpPr>
        <p:spPr/>
        <p:txBody>
          <a:bodyPr/>
          <a:lstStyle/>
          <a:p>
            <a:fld id="{13928C38-FC53-441C-9C6A-A7DA5757C13B}" type="slidenum">
              <a:rPr lang="en-US" smtClean="0"/>
              <a:t>‹#›</a:t>
            </a:fld>
            <a:endParaRPr lang="en-US"/>
          </a:p>
        </p:txBody>
      </p:sp>
    </p:spTree>
    <p:extLst>
      <p:ext uri="{BB962C8B-B14F-4D97-AF65-F5344CB8AC3E}">
        <p14:creationId xmlns:p14="http://schemas.microsoft.com/office/powerpoint/2010/main" val="15894738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3DD6907E-4D70-49D4-AC72-6FD1AA6F840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63F9A089-35D4-4205-8707-391012EFC72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C00D5C84-23E6-4CE1-AF25-24ED6280CD0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E4C878D-0019-41F4-AEA5-13E2049169EA}" type="datetimeFigureOut">
              <a:rPr lang="en-US" smtClean="0"/>
              <a:t>9/6/2018</a:t>
            </a:fld>
            <a:endParaRPr lang="en-US"/>
          </a:p>
        </p:txBody>
      </p:sp>
      <p:sp>
        <p:nvSpPr>
          <p:cNvPr id="5" name="Footer Placeholder 4">
            <a:extLst>
              <a:ext uri="{FF2B5EF4-FFF2-40B4-BE49-F238E27FC236}">
                <a16:creationId xmlns:a16="http://schemas.microsoft.com/office/drawing/2014/main" xmlns="" id="{EE0BFAA3-0299-4093-B49A-4FEBD2B4FCC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4B8AF298-F062-42A9-A555-876EB83A0B6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3928C38-FC53-441C-9C6A-A7DA5757C13B}" type="slidenum">
              <a:rPr lang="en-US" smtClean="0"/>
              <a:t>‹#›</a:t>
            </a:fld>
            <a:endParaRPr lang="en-US"/>
          </a:p>
        </p:txBody>
      </p:sp>
    </p:spTree>
    <p:extLst>
      <p:ext uri="{BB962C8B-B14F-4D97-AF65-F5344CB8AC3E}">
        <p14:creationId xmlns:p14="http://schemas.microsoft.com/office/powerpoint/2010/main" val="10523646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5.gif"/><Relationship Id="rId5" Type="http://schemas.openxmlformats.org/officeDocument/2006/relationships/image" Target="../media/image24.png"/><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7.gif"/><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9.gif"/><Relationship Id="rId4" Type="http://schemas.openxmlformats.org/officeDocument/2006/relationships/image" Target="../media/image28.gif"/></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6.gif"/></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37.jpeg"/><Relationship Id="rId7" Type="http://schemas.openxmlformats.org/officeDocument/2006/relationships/image" Target="../media/image40.jpe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hyperlink" Target="https://youtu.be/2kLSiE-eNjw"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6.gif"/></Relationships>
</file>

<file path=ppt/slides/_rels/slide8.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BF421FF6-484F-4599-ACEA-B9B7E1A8DE84}"/>
              </a:ext>
            </a:extLst>
          </p:cNvPr>
          <p:cNvPicPr>
            <a:picLocks noChangeAspect="1"/>
          </p:cNvPicPr>
          <p:nvPr/>
        </p:nvPicPr>
        <p:blipFill>
          <a:blip r:embed="rId3"/>
          <a:stretch>
            <a:fillRect/>
          </a:stretch>
        </p:blipFill>
        <p:spPr>
          <a:xfrm>
            <a:off x="-266700" y="0"/>
            <a:ext cx="12725400" cy="8425554"/>
          </a:xfrm>
          <a:prstGeom prst="rect">
            <a:avLst/>
          </a:prstGeom>
        </p:spPr>
      </p:pic>
      <p:sp>
        <p:nvSpPr>
          <p:cNvPr id="2" name="Title 1">
            <a:extLst>
              <a:ext uri="{FF2B5EF4-FFF2-40B4-BE49-F238E27FC236}">
                <a16:creationId xmlns:a16="http://schemas.microsoft.com/office/drawing/2014/main" xmlns="" id="{85174410-9C9F-4ADA-B7E7-DDB3EF544A21}"/>
              </a:ext>
            </a:extLst>
          </p:cNvPr>
          <p:cNvSpPr>
            <a:spLocks noGrp="1"/>
          </p:cNvSpPr>
          <p:nvPr>
            <p:ph type="ctrTitle"/>
          </p:nvPr>
        </p:nvSpPr>
        <p:spPr>
          <a:xfrm>
            <a:off x="1253067" y="3335947"/>
            <a:ext cx="9812866" cy="876830"/>
          </a:xfrm>
        </p:spPr>
        <p:txBody>
          <a:bodyPr>
            <a:noAutofit/>
          </a:bodyPr>
          <a:lstStyle/>
          <a:p>
            <a:r>
              <a:rPr lang="en-US" sz="10800" dirty="0">
                <a:solidFill>
                  <a:schemeClr val="bg1"/>
                </a:solidFill>
                <a:effectLst>
                  <a:outerShdw blurRad="38100" dist="38100" dir="2700000" algn="tl">
                    <a:srgbClr val="000000">
                      <a:alpha val="43137"/>
                    </a:srgbClr>
                  </a:outerShdw>
                </a:effectLst>
                <a:latin typeface="AR JULIAN" panose="02000000000000000000" pitchFamily="2" charset="0"/>
              </a:rPr>
              <a:t>Characteristics of LIFE</a:t>
            </a:r>
          </a:p>
        </p:txBody>
      </p:sp>
    </p:spTree>
    <p:extLst>
      <p:ext uri="{BB962C8B-B14F-4D97-AF65-F5344CB8AC3E}">
        <p14:creationId xmlns:p14="http://schemas.microsoft.com/office/powerpoint/2010/main" val="231027380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2A291AB-60B7-4CE2-BC46-90C9D8370D2E}"/>
              </a:ext>
            </a:extLst>
          </p:cNvPr>
          <p:cNvSpPr>
            <a:spLocks noGrp="1"/>
          </p:cNvSpPr>
          <p:nvPr>
            <p:ph type="title"/>
          </p:nvPr>
        </p:nvSpPr>
        <p:spPr/>
        <p:txBody>
          <a:bodyPr>
            <a:normAutofit/>
          </a:bodyPr>
          <a:lstStyle/>
          <a:p>
            <a:r>
              <a:rPr lang="en-US" sz="6000" b="1" u="sng" dirty="0">
                <a:latin typeface="AR CENA" panose="02000000000000000000" pitchFamily="2" charset="0"/>
              </a:rPr>
              <a:t>#4: Growth and Development</a:t>
            </a:r>
          </a:p>
        </p:txBody>
      </p:sp>
      <p:sp>
        <p:nvSpPr>
          <p:cNvPr id="3" name="Content Placeholder 2">
            <a:extLst>
              <a:ext uri="{FF2B5EF4-FFF2-40B4-BE49-F238E27FC236}">
                <a16:creationId xmlns:a16="http://schemas.microsoft.com/office/drawing/2014/main" xmlns="" id="{A2E0D62B-DF9F-46D0-B303-342650DE6088}"/>
              </a:ext>
            </a:extLst>
          </p:cNvPr>
          <p:cNvSpPr>
            <a:spLocks noGrp="1"/>
          </p:cNvSpPr>
          <p:nvPr>
            <p:ph idx="1"/>
          </p:nvPr>
        </p:nvSpPr>
        <p:spPr>
          <a:xfrm>
            <a:off x="-160866" y="1461558"/>
            <a:ext cx="12005733" cy="3525310"/>
          </a:xfrm>
        </p:spPr>
        <p:txBody>
          <a:bodyPr>
            <a:noAutofit/>
          </a:bodyPr>
          <a:lstStyle/>
          <a:p>
            <a:pPr marL="0" indent="0" algn="ctr">
              <a:buNone/>
            </a:pPr>
            <a:r>
              <a:rPr lang="en-US" sz="4000" dirty="0"/>
              <a:t>All living things grow during at least part of their lives.</a:t>
            </a:r>
          </a:p>
          <a:p>
            <a:pPr marL="0" indent="0" algn="ctr">
              <a:buNone/>
            </a:pPr>
            <a:endParaRPr lang="en-US" sz="4000" dirty="0"/>
          </a:p>
          <a:p>
            <a:pPr marL="0" indent="0" algn="ctr">
              <a:buNone/>
            </a:pPr>
            <a:r>
              <a:rPr lang="en-US" sz="4000" dirty="0"/>
              <a:t>For unicellular creatures like bacteria, this usually means just an increase in size. </a:t>
            </a:r>
          </a:p>
        </p:txBody>
      </p:sp>
      <p:pic>
        <p:nvPicPr>
          <p:cNvPr id="3074" name="Picture 2" descr="Image result for bacterial growth gif">
            <a:extLst>
              <a:ext uri="{FF2B5EF4-FFF2-40B4-BE49-F238E27FC236}">
                <a16:creationId xmlns:a16="http://schemas.microsoft.com/office/drawing/2014/main" xmlns="" id="{CB0EBE06-54CF-4F0B-9B69-540247946D47}"/>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030134" y="4550305"/>
            <a:ext cx="3810000" cy="2143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091920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2A291AB-60B7-4CE2-BC46-90C9D8370D2E}"/>
              </a:ext>
            </a:extLst>
          </p:cNvPr>
          <p:cNvSpPr>
            <a:spLocks noGrp="1"/>
          </p:cNvSpPr>
          <p:nvPr>
            <p:ph type="title"/>
          </p:nvPr>
        </p:nvSpPr>
        <p:spPr>
          <a:xfrm>
            <a:off x="0" y="-93662"/>
            <a:ext cx="10515600" cy="1325563"/>
          </a:xfrm>
        </p:spPr>
        <p:txBody>
          <a:bodyPr>
            <a:normAutofit/>
          </a:bodyPr>
          <a:lstStyle/>
          <a:p>
            <a:r>
              <a:rPr lang="en-US" sz="6000" b="1" u="sng" dirty="0">
                <a:latin typeface="AR CENA" panose="02000000000000000000" pitchFamily="2" charset="0"/>
              </a:rPr>
              <a:t>#4: Growth and Development</a:t>
            </a:r>
          </a:p>
        </p:txBody>
      </p:sp>
      <p:sp>
        <p:nvSpPr>
          <p:cNvPr id="3" name="Content Placeholder 2">
            <a:extLst>
              <a:ext uri="{FF2B5EF4-FFF2-40B4-BE49-F238E27FC236}">
                <a16:creationId xmlns:a16="http://schemas.microsoft.com/office/drawing/2014/main" xmlns="" id="{A2E0D62B-DF9F-46D0-B303-342650DE6088}"/>
              </a:ext>
            </a:extLst>
          </p:cNvPr>
          <p:cNvSpPr>
            <a:spLocks noGrp="1"/>
          </p:cNvSpPr>
          <p:nvPr>
            <p:ph idx="1"/>
          </p:nvPr>
        </p:nvSpPr>
        <p:spPr>
          <a:xfrm>
            <a:off x="5401734" y="1500716"/>
            <a:ext cx="6646333" cy="3697817"/>
          </a:xfrm>
        </p:spPr>
        <p:txBody>
          <a:bodyPr>
            <a:noAutofit/>
          </a:bodyPr>
          <a:lstStyle/>
          <a:p>
            <a:pPr marL="0" indent="0" algn="ctr">
              <a:buNone/>
            </a:pPr>
            <a:r>
              <a:rPr lang="en-US" sz="3600" dirty="0"/>
              <a:t>Multicellular creatures grow through a process called </a:t>
            </a:r>
            <a:r>
              <a:rPr lang="en-US" sz="3600" u="sng" dirty="0">
                <a:solidFill>
                  <a:srgbClr val="FF0000"/>
                </a:solidFill>
              </a:rPr>
              <a:t>development</a:t>
            </a:r>
            <a:r>
              <a:rPr lang="en-US" sz="3600" dirty="0"/>
              <a:t> to produce the many cells of a mature organism.</a:t>
            </a:r>
          </a:p>
          <a:p>
            <a:pPr marL="0" indent="0" algn="ctr">
              <a:buNone/>
            </a:pPr>
            <a:endParaRPr lang="en-US" sz="3600" dirty="0"/>
          </a:p>
          <a:p>
            <a:pPr marL="0" indent="0" algn="ctr">
              <a:buNone/>
            </a:pPr>
            <a:r>
              <a:rPr lang="en-US" sz="3600" dirty="0"/>
              <a:t>These cells can have different forms and functions and as they divide they can change in shape and structure. </a:t>
            </a:r>
          </a:p>
        </p:txBody>
      </p:sp>
      <p:pic>
        <p:nvPicPr>
          <p:cNvPr id="5122" name="Picture 2" descr="Image result for plant growth gif">
            <a:extLst>
              <a:ext uri="{FF2B5EF4-FFF2-40B4-BE49-F238E27FC236}">
                <a16:creationId xmlns:a16="http://schemas.microsoft.com/office/drawing/2014/main" xmlns="" id="{6AF668FF-52B9-479D-9787-DB38940BE7DB}"/>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0" y="4089401"/>
            <a:ext cx="4762500" cy="28575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xmlns="" id="{7FCC6C18-921E-4049-95D5-A4C494B40662}"/>
              </a:ext>
            </a:extLst>
          </p:cNvPr>
          <p:cNvPicPr>
            <a:picLocks noChangeAspect="1"/>
          </p:cNvPicPr>
          <p:nvPr/>
        </p:nvPicPr>
        <p:blipFill>
          <a:blip r:embed="rId4"/>
          <a:stretch>
            <a:fillRect/>
          </a:stretch>
        </p:blipFill>
        <p:spPr>
          <a:xfrm>
            <a:off x="78765" y="1092201"/>
            <a:ext cx="3875168" cy="2997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91429762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2A291AB-60B7-4CE2-BC46-90C9D8370D2E}"/>
              </a:ext>
            </a:extLst>
          </p:cNvPr>
          <p:cNvSpPr>
            <a:spLocks noGrp="1"/>
          </p:cNvSpPr>
          <p:nvPr>
            <p:ph type="title"/>
          </p:nvPr>
        </p:nvSpPr>
        <p:spPr>
          <a:xfrm>
            <a:off x="143934" y="135995"/>
            <a:ext cx="10515600" cy="1325563"/>
          </a:xfrm>
        </p:spPr>
        <p:txBody>
          <a:bodyPr>
            <a:normAutofit/>
          </a:bodyPr>
          <a:lstStyle/>
          <a:p>
            <a:r>
              <a:rPr lang="en-US" sz="6000" b="1" u="sng" dirty="0">
                <a:latin typeface="AR CENA" panose="02000000000000000000" pitchFamily="2" charset="0"/>
              </a:rPr>
              <a:t>#5: Need for Materials &amp; Energy</a:t>
            </a:r>
          </a:p>
        </p:txBody>
      </p:sp>
      <p:sp>
        <p:nvSpPr>
          <p:cNvPr id="3" name="Content Placeholder 2">
            <a:extLst>
              <a:ext uri="{FF2B5EF4-FFF2-40B4-BE49-F238E27FC236}">
                <a16:creationId xmlns:a16="http://schemas.microsoft.com/office/drawing/2014/main" xmlns="" id="{A2E0D62B-DF9F-46D0-B303-342650DE6088}"/>
              </a:ext>
            </a:extLst>
          </p:cNvPr>
          <p:cNvSpPr>
            <a:spLocks noGrp="1"/>
          </p:cNvSpPr>
          <p:nvPr>
            <p:ph idx="1"/>
          </p:nvPr>
        </p:nvSpPr>
        <p:spPr>
          <a:xfrm>
            <a:off x="0" y="1458382"/>
            <a:ext cx="4461933" cy="4138085"/>
          </a:xfrm>
        </p:spPr>
        <p:txBody>
          <a:bodyPr>
            <a:noAutofit/>
          </a:bodyPr>
          <a:lstStyle/>
          <a:p>
            <a:pPr marL="0" indent="0" algn="ctr">
              <a:buNone/>
            </a:pPr>
            <a:r>
              <a:rPr lang="en-US" sz="3600" dirty="0"/>
              <a:t>As an organism grows and develops it needs raw materials and energy to make new cells and keep existing cells alive. </a:t>
            </a:r>
          </a:p>
          <a:p>
            <a:pPr marL="0" indent="0" algn="ctr">
              <a:buNone/>
            </a:pPr>
            <a:r>
              <a:rPr lang="en-US" sz="3600" dirty="0"/>
              <a:t>There are a variety of ways that organisms obtain energy.</a:t>
            </a:r>
          </a:p>
          <a:p>
            <a:pPr marL="0" indent="0" algn="ctr">
              <a:buNone/>
            </a:pPr>
            <a:endParaRPr lang="en-US" sz="3600" dirty="0"/>
          </a:p>
          <a:p>
            <a:pPr marL="0" indent="0" algn="ctr">
              <a:buNone/>
            </a:pPr>
            <a:endParaRPr lang="en-US" sz="3600" dirty="0"/>
          </a:p>
        </p:txBody>
      </p:sp>
      <p:pic>
        <p:nvPicPr>
          <p:cNvPr id="5" name="Picture 4">
            <a:extLst>
              <a:ext uri="{FF2B5EF4-FFF2-40B4-BE49-F238E27FC236}">
                <a16:creationId xmlns:a16="http://schemas.microsoft.com/office/drawing/2014/main" xmlns="" id="{030324C5-B326-4A54-B2A4-87D9977ED70A}"/>
              </a:ext>
            </a:extLst>
          </p:cNvPr>
          <p:cNvPicPr>
            <a:picLocks noChangeAspect="1"/>
          </p:cNvPicPr>
          <p:nvPr/>
        </p:nvPicPr>
        <p:blipFill>
          <a:blip r:embed="rId3"/>
          <a:stretch>
            <a:fillRect/>
          </a:stretch>
        </p:blipFill>
        <p:spPr>
          <a:xfrm>
            <a:off x="8602252" y="1253067"/>
            <a:ext cx="3589747" cy="3199870"/>
          </a:xfrm>
          <a:prstGeom prst="rect">
            <a:avLst/>
          </a:prstGeom>
        </p:spPr>
      </p:pic>
      <p:pic>
        <p:nvPicPr>
          <p:cNvPr id="6" name="Picture 5">
            <a:extLst>
              <a:ext uri="{FF2B5EF4-FFF2-40B4-BE49-F238E27FC236}">
                <a16:creationId xmlns:a16="http://schemas.microsoft.com/office/drawing/2014/main" xmlns="" id="{704ED0BA-BB84-450A-9CD2-3C92BB6F2FB9}"/>
              </a:ext>
            </a:extLst>
          </p:cNvPr>
          <p:cNvPicPr>
            <a:picLocks noChangeAspect="1"/>
          </p:cNvPicPr>
          <p:nvPr/>
        </p:nvPicPr>
        <p:blipFill>
          <a:blip r:embed="rId4"/>
          <a:stretch>
            <a:fillRect/>
          </a:stretch>
        </p:blipFill>
        <p:spPr>
          <a:xfrm>
            <a:off x="8551333" y="4452937"/>
            <a:ext cx="3640667" cy="2730500"/>
          </a:xfrm>
          <a:prstGeom prst="rect">
            <a:avLst/>
          </a:prstGeom>
        </p:spPr>
      </p:pic>
      <p:pic>
        <p:nvPicPr>
          <p:cNvPr id="7" name="Picture 6">
            <a:extLst>
              <a:ext uri="{FF2B5EF4-FFF2-40B4-BE49-F238E27FC236}">
                <a16:creationId xmlns:a16="http://schemas.microsoft.com/office/drawing/2014/main" xmlns="" id="{23637C1F-DE68-48AD-91BE-29DED84FDB86}"/>
              </a:ext>
            </a:extLst>
          </p:cNvPr>
          <p:cNvPicPr>
            <a:picLocks noChangeAspect="1"/>
          </p:cNvPicPr>
          <p:nvPr/>
        </p:nvPicPr>
        <p:blipFill>
          <a:blip r:embed="rId5"/>
          <a:stretch>
            <a:fillRect/>
          </a:stretch>
        </p:blipFill>
        <p:spPr>
          <a:xfrm>
            <a:off x="4698999" y="4452937"/>
            <a:ext cx="3894667" cy="2594822"/>
          </a:xfrm>
          <a:prstGeom prst="rect">
            <a:avLst/>
          </a:prstGeom>
        </p:spPr>
      </p:pic>
      <p:pic>
        <p:nvPicPr>
          <p:cNvPr id="6146" name="Picture 2" descr="Image result for amoeba eating gif">
            <a:extLst>
              <a:ext uri="{FF2B5EF4-FFF2-40B4-BE49-F238E27FC236}">
                <a16:creationId xmlns:a16="http://schemas.microsoft.com/office/drawing/2014/main" xmlns="" id="{2DC2AAE6-DF58-45B3-8745-75DC218540D3}"/>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4707586" y="1253067"/>
            <a:ext cx="3886080" cy="31998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416808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2A291AB-60B7-4CE2-BC46-90C9D8370D2E}"/>
              </a:ext>
            </a:extLst>
          </p:cNvPr>
          <p:cNvSpPr>
            <a:spLocks noGrp="1"/>
          </p:cNvSpPr>
          <p:nvPr>
            <p:ph type="title"/>
          </p:nvPr>
        </p:nvSpPr>
        <p:spPr>
          <a:xfrm>
            <a:off x="143934" y="135995"/>
            <a:ext cx="10515600" cy="1325563"/>
          </a:xfrm>
        </p:spPr>
        <p:txBody>
          <a:bodyPr>
            <a:normAutofit/>
          </a:bodyPr>
          <a:lstStyle/>
          <a:p>
            <a:r>
              <a:rPr lang="en-US" sz="6000" b="1" u="sng" dirty="0">
                <a:latin typeface="AR CENA" panose="02000000000000000000" pitchFamily="2" charset="0"/>
              </a:rPr>
              <a:t>#5: Need for Materials &amp; Energy</a:t>
            </a:r>
          </a:p>
        </p:txBody>
      </p:sp>
      <p:sp>
        <p:nvSpPr>
          <p:cNvPr id="3" name="Content Placeholder 2">
            <a:extLst>
              <a:ext uri="{FF2B5EF4-FFF2-40B4-BE49-F238E27FC236}">
                <a16:creationId xmlns:a16="http://schemas.microsoft.com/office/drawing/2014/main" xmlns="" id="{A2E0D62B-DF9F-46D0-B303-342650DE6088}"/>
              </a:ext>
            </a:extLst>
          </p:cNvPr>
          <p:cNvSpPr>
            <a:spLocks noGrp="1"/>
          </p:cNvSpPr>
          <p:nvPr>
            <p:ph idx="1"/>
          </p:nvPr>
        </p:nvSpPr>
        <p:spPr>
          <a:xfrm>
            <a:off x="0" y="1458382"/>
            <a:ext cx="4461933" cy="4138085"/>
          </a:xfrm>
        </p:spPr>
        <p:txBody>
          <a:bodyPr>
            <a:noAutofit/>
          </a:bodyPr>
          <a:lstStyle/>
          <a:p>
            <a:pPr marL="0" indent="0" algn="ctr">
              <a:buNone/>
            </a:pPr>
            <a:r>
              <a:rPr lang="en-US" sz="3600" dirty="0"/>
              <a:t>All living organisms perform a variety of chemical reactions to keep themselves alive known as </a:t>
            </a:r>
            <a:r>
              <a:rPr lang="en-US" sz="3600" u="sng" dirty="0">
                <a:solidFill>
                  <a:srgbClr val="FF0000"/>
                </a:solidFill>
              </a:rPr>
              <a:t>metabolism</a:t>
            </a:r>
            <a:r>
              <a:rPr lang="en-US" sz="3600" dirty="0"/>
              <a:t>. </a:t>
            </a:r>
          </a:p>
          <a:p>
            <a:pPr marL="0" indent="0" algn="ctr">
              <a:buNone/>
            </a:pPr>
            <a:endParaRPr lang="en-US" sz="3600" dirty="0"/>
          </a:p>
          <a:p>
            <a:pPr marL="0" indent="0" algn="ctr">
              <a:buNone/>
            </a:pPr>
            <a:endParaRPr lang="en-US" sz="3600" dirty="0"/>
          </a:p>
        </p:txBody>
      </p:sp>
      <p:pic>
        <p:nvPicPr>
          <p:cNvPr id="8" name="Picture 7">
            <a:extLst>
              <a:ext uri="{FF2B5EF4-FFF2-40B4-BE49-F238E27FC236}">
                <a16:creationId xmlns:a16="http://schemas.microsoft.com/office/drawing/2014/main" xmlns="" id="{DE15C5FC-63CD-48E4-8290-75E1138C6E25}"/>
              </a:ext>
            </a:extLst>
          </p:cNvPr>
          <p:cNvPicPr>
            <a:picLocks noChangeAspect="1"/>
          </p:cNvPicPr>
          <p:nvPr/>
        </p:nvPicPr>
        <p:blipFill>
          <a:blip r:embed="rId3"/>
          <a:stretch>
            <a:fillRect/>
          </a:stretch>
        </p:blipFill>
        <p:spPr>
          <a:xfrm>
            <a:off x="5469072" y="1147234"/>
            <a:ext cx="6211751" cy="4787899"/>
          </a:xfrm>
          <a:prstGeom prst="rect">
            <a:avLst/>
          </a:prstGeom>
        </p:spPr>
      </p:pic>
    </p:spTree>
    <p:extLst>
      <p:ext uri="{BB962C8B-B14F-4D97-AF65-F5344CB8AC3E}">
        <p14:creationId xmlns:p14="http://schemas.microsoft.com/office/powerpoint/2010/main" val="287325426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2A291AB-60B7-4CE2-BC46-90C9D8370D2E}"/>
              </a:ext>
            </a:extLst>
          </p:cNvPr>
          <p:cNvSpPr>
            <a:spLocks noGrp="1"/>
          </p:cNvSpPr>
          <p:nvPr>
            <p:ph type="title"/>
          </p:nvPr>
        </p:nvSpPr>
        <p:spPr>
          <a:xfrm>
            <a:off x="143934" y="135995"/>
            <a:ext cx="10515600" cy="1325563"/>
          </a:xfrm>
        </p:spPr>
        <p:txBody>
          <a:bodyPr>
            <a:normAutofit/>
          </a:bodyPr>
          <a:lstStyle/>
          <a:p>
            <a:r>
              <a:rPr lang="en-US" sz="6000" b="1" u="sng" dirty="0">
                <a:latin typeface="AR CENA" panose="02000000000000000000" pitchFamily="2" charset="0"/>
              </a:rPr>
              <a:t>#6: Response to the Environment</a:t>
            </a:r>
          </a:p>
        </p:txBody>
      </p:sp>
      <p:sp>
        <p:nvSpPr>
          <p:cNvPr id="3" name="Content Placeholder 2">
            <a:extLst>
              <a:ext uri="{FF2B5EF4-FFF2-40B4-BE49-F238E27FC236}">
                <a16:creationId xmlns:a16="http://schemas.microsoft.com/office/drawing/2014/main" xmlns="" id="{A2E0D62B-DF9F-46D0-B303-342650DE6088}"/>
              </a:ext>
            </a:extLst>
          </p:cNvPr>
          <p:cNvSpPr>
            <a:spLocks noGrp="1"/>
          </p:cNvSpPr>
          <p:nvPr>
            <p:ph idx="1"/>
          </p:nvPr>
        </p:nvSpPr>
        <p:spPr>
          <a:xfrm>
            <a:off x="0" y="1458383"/>
            <a:ext cx="8094133" cy="2250018"/>
          </a:xfrm>
        </p:spPr>
        <p:txBody>
          <a:bodyPr>
            <a:noAutofit/>
          </a:bodyPr>
          <a:lstStyle/>
          <a:p>
            <a:pPr marL="0" indent="0" algn="ctr">
              <a:buNone/>
            </a:pPr>
            <a:r>
              <a:rPr lang="en-US" sz="3600" dirty="0"/>
              <a:t>All organisms can detect and respond to stimuli (signals) both internally and externally.</a:t>
            </a:r>
          </a:p>
          <a:p>
            <a:pPr marL="0" indent="0" algn="ctr">
              <a:buNone/>
            </a:pPr>
            <a:endParaRPr lang="en-US" sz="3600" dirty="0"/>
          </a:p>
          <a:p>
            <a:pPr marL="0" indent="0" algn="ctr">
              <a:buNone/>
            </a:pPr>
            <a:endParaRPr lang="en-US" sz="3600" dirty="0"/>
          </a:p>
        </p:txBody>
      </p:sp>
      <p:pic>
        <p:nvPicPr>
          <p:cNvPr id="7170" name="Picture 2" descr="Image result for tarsier gif">
            <a:extLst>
              <a:ext uri="{FF2B5EF4-FFF2-40B4-BE49-F238E27FC236}">
                <a16:creationId xmlns:a16="http://schemas.microsoft.com/office/drawing/2014/main" xmlns="" id="{20F3F2E6-6610-4630-A724-08B3ED209594}"/>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718611" y="1659466"/>
            <a:ext cx="3473388" cy="519853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7172" name="Picture 4" descr="Image result for venus fly trap gif">
            <a:extLst>
              <a:ext uri="{FF2B5EF4-FFF2-40B4-BE49-F238E27FC236}">
                <a16:creationId xmlns:a16="http://schemas.microsoft.com/office/drawing/2014/main" xmlns="" id="{D1C25BCE-8A16-4E53-A7B5-CFB98F5B22AF}"/>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0" y="4286249"/>
            <a:ext cx="4572000" cy="25717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7174" name="Picture 6" descr="Image result for white blood cells carrying out phagocytosis gif">
            <a:extLst>
              <a:ext uri="{FF2B5EF4-FFF2-40B4-BE49-F238E27FC236}">
                <a16:creationId xmlns:a16="http://schemas.microsoft.com/office/drawing/2014/main" xmlns="" id="{9858ADFF-E3C1-4C75-BBA3-182704CB28DF}"/>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4631267" y="3869268"/>
            <a:ext cx="4044953" cy="298873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988318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2A291AB-60B7-4CE2-BC46-90C9D8370D2E}"/>
              </a:ext>
            </a:extLst>
          </p:cNvPr>
          <p:cNvSpPr>
            <a:spLocks noGrp="1"/>
          </p:cNvSpPr>
          <p:nvPr>
            <p:ph type="title"/>
          </p:nvPr>
        </p:nvSpPr>
        <p:spPr>
          <a:xfrm>
            <a:off x="143934" y="135995"/>
            <a:ext cx="10515600" cy="1325563"/>
          </a:xfrm>
        </p:spPr>
        <p:txBody>
          <a:bodyPr>
            <a:normAutofit fontScale="90000"/>
          </a:bodyPr>
          <a:lstStyle/>
          <a:p>
            <a:r>
              <a:rPr lang="en-US" sz="6000" b="1" u="sng" dirty="0">
                <a:latin typeface="AR CENA" panose="02000000000000000000" pitchFamily="2" charset="0"/>
              </a:rPr>
              <a:t>#7: Maintaining an Internal Balance</a:t>
            </a:r>
          </a:p>
        </p:txBody>
      </p:sp>
      <p:sp>
        <p:nvSpPr>
          <p:cNvPr id="3" name="Content Placeholder 2">
            <a:extLst>
              <a:ext uri="{FF2B5EF4-FFF2-40B4-BE49-F238E27FC236}">
                <a16:creationId xmlns:a16="http://schemas.microsoft.com/office/drawing/2014/main" xmlns="" id="{A2E0D62B-DF9F-46D0-B303-342650DE6088}"/>
              </a:ext>
            </a:extLst>
          </p:cNvPr>
          <p:cNvSpPr>
            <a:spLocks noGrp="1"/>
          </p:cNvSpPr>
          <p:nvPr>
            <p:ph idx="1"/>
          </p:nvPr>
        </p:nvSpPr>
        <p:spPr>
          <a:xfrm>
            <a:off x="1" y="1458383"/>
            <a:ext cx="7230534" cy="2588684"/>
          </a:xfrm>
        </p:spPr>
        <p:txBody>
          <a:bodyPr>
            <a:noAutofit/>
          </a:bodyPr>
          <a:lstStyle/>
          <a:p>
            <a:pPr marL="0" indent="0" algn="ctr">
              <a:buNone/>
            </a:pPr>
            <a:r>
              <a:rPr lang="en-US" sz="3600" dirty="0"/>
              <a:t>Even though external conditions may vary widely, most organisms must keep their internal conditions (body temperature, water content) fairly constant.</a:t>
            </a:r>
          </a:p>
          <a:p>
            <a:pPr marL="0" indent="0" algn="ctr">
              <a:buNone/>
            </a:pPr>
            <a:endParaRPr lang="en-US" sz="3600" dirty="0"/>
          </a:p>
          <a:p>
            <a:pPr marL="0" indent="0" algn="ctr">
              <a:buNone/>
            </a:pPr>
            <a:r>
              <a:rPr lang="en-US" sz="3600" dirty="0"/>
              <a:t>Think about when it gets hot outside… How does your body respond to keep your core body temperature constant?</a:t>
            </a:r>
          </a:p>
          <a:p>
            <a:pPr marL="0" indent="0" algn="ctr">
              <a:buNone/>
            </a:pPr>
            <a:endParaRPr lang="en-US" sz="3600" dirty="0"/>
          </a:p>
        </p:txBody>
      </p:sp>
      <p:pic>
        <p:nvPicPr>
          <p:cNvPr id="4" name="Picture 3">
            <a:extLst>
              <a:ext uri="{FF2B5EF4-FFF2-40B4-BE49-F238E27FC236}">
                <a16:creationId xmlns:a16="http://schemas.microsoft.com/office/drawing/2014/main" xmlns="" id="{A4A433B4-15F9-49FB-A1C0-FAE4F901E019}"/>
              </a:ext>
            </a:extLst>
          </p:cNvPr>
          <p:cNvPicPr>
            <a:picLocks noChangeAspect="1"/>
          </p:cNvPicPr>
          <p:nvPr/>
        </p:nvPicPr>
        <p:blipFill>
          <a:blip r:embed="rId3"/>
          <a:stretch>
            <a:fillRect/>
          </a:stretch>
        </p:blipFill>
        <p:spPr>
          <a:xfrm>
            <a:off x="7882466" y="1342498"/>
            <a:ext cx="3517900" cy="234526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a:extLst>
              <a:ext uri="{FF2B5EF4-FFF2-40B4-BE49-F238E27FC236}">
                <a16:creationId xmlns:a16="http://schemas.microsoft.com/office/drawing/2014/main" xmlns="" id="{CBD269BF-9999-4440-9D9D-739887D61A22}"/>
              </a:ext>
            </a:extLst>
          </p:cNvPr>
          <p:cNvPicPr>
            <a:picLocks noChangeAspect="1"/>
          </p:cNvPicPr>
          <p:nvPr/>
        </p:nvPicPr>
        <p:blipFill>
          <a:blip r:embed="rId4"/>
          <a:stretch>
            <a:fillRect/>
          </a:stretch>
        </p:blipFill>
        <p:spPr>
          <a:xfrm>
            <a:off x="8142304" y="3922352"/>
            <a:ext cx="2927862" cy="2935648"/>
          </a:xfrm>
          <a:prstGeom prst="rect">
            <a:avLst/>
          </a:prstGeom>
        </p:spPr>
      </p:pic>
    </p:spTree>
    <p:extLst>
      <p:ext uri="{BB962C8B-B14F-4D97-AF65-F5344CB8AC3E}">
        <p14:creationId xmlns:p14="http://schemas.microsoft.com/office/powerpoint/2010/main" val="23027500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2A291AB-60B7-4CE2-BC46-90C9D8370D2E}"/>
              </a:ext>
            </a:extLst>
          </p:cNvPr>
          <p:cNvSpPr>
            <a:spLocks noGrp="1"/>
          </p:cNvSpPr>
          <p:nvPr>
            <p:ph type="title"/>
          </p:nvPr>
        </p:nvSpPr>
        <p:spPr>
          <a:xfrm>
            <a:off x="143934" y="135995"/>
            <a:ext cx="10515600" cy="1325563"/>
          </a:xfrm>
        </p:spPr>
        <p:txBody>
          <a:bodyPr>
            <a:normAutofit fontScale="90000"/>
          </a:bodyPr>
          <a:lstStyle/>
          <a:p>
            <a:r>
              <a:rPr lang="en-US" sz="6000" b="1" u="sng" dirty="0">
                <a:latin typeface="AR CENA" panose="02000000000000000000" pitchFamily="2" charset="0"/>
              </a:rPr>
              <a:t>#7: Maintaining an Internal Balance</a:t>
            </a:r>
          </a:p>
        </p:txBody>
      </p:sp>
      <p:sp>
        <p:nvSpPr>
          <p:cNvPr id="3" name="Content Placeholder 2">
            <a:extLst>
              <a:ext uri="{FF2B5EF4-FFF2-40B4-BE49-F238E27FC236}">
                <a16:creationId xmlns:a16="http://schemas.microsoft.com/office/drawing/2014/main" xmlns="" id="{A2E0D62B-DF9F-46D0-B303-342650DE6088}"/>
              </a:ext>
            </a:extLst>
          </p:cNvPr>
          <p:cNvSpPr>
            <a:spLocks noGrp="1"/>
          </p:cNvSpPr>
          <p:nvPr>
            <p:ph idx="1"/>
          </p:nvPr>
        </p:nvSpPr>
        <p:spPr>
          <a:xfrm>
            <a:off x="1" y="1458383"/>
            <a:ext cx="7230534" cy="2588684"/>
          </a:xfrm>
        </p:spPr>
        <p:txBody>
          <a:bodyPr>
            <a:noAutofit/>
          </a:bodyPr>
          <a:lstStyle/>
          <a:p>
            <a:pPr marL="0" indent="0" algn="ctr">
              <a:buNone/>
            </a:pPr>
            <a:r>
              <a:rPr lang="en-US" sz="3600" dirty="0"/>
              <a:t>Maintaining constant internal conditions is known as </a:t>
            </a:r>
            <a:r>
              <a:rPr lang="en-US" sz="3600" u="sng" dirty="0">
                <a:solidFill>
                  <a:srgbClr val="FF0000"/>
                </a:solidFill>
              </a:rPr>
              <a:t>homeostasis</a:t>
            </a:r>
            <a:r>
              <a:rPr lang="en-US" sz="3600" dirty="0"/>
              <a:t>.</a:t>
            </a:r>
          </a:p>
          <a:p>
            <a:pPr marL="0" indent="0" algn="ctr">
              <a:buNone/>
            </a:pPr>
            <a:endParaRPr lang="en-US" sz="3600" dirty="0"/>
          </a:p>
          <a:p>
            <a:pPr marL="0" indent="0" algn="ctr">
              <a:buNone/>
            </a:pPr>
            <a:endParaRPr lang="en-US" sz="3600" dirty="0"/>
          </a:p>
        </p:txBody>
      </p:sp>
      <p:pic>
        <p:nvPicPr>
          <p:cNvPr id="6" name="Picture 5">
            <a:extLst>
              <a:ext uri="{FF2B5EF4-FFF2-40B4-BE49-F238E27FC236}">
                <a16:creationId xmlns:a16="http://schemas.microsoft.com/office/drawing/2014/main" xmlns="" id="{C414FB57-4AEB-4F14-ABAD-CA3FCBB2E8DA}"/>
              </a:ext>
            </a:extLst>
          </p:cNvPr>
          <p:cNvPicPr>
            <a:picLocks noChangeAspect="1"/>
          </p:cNvPicPr>
          <p:nvPr/>
        </p:nvPicPr>
        <p:blipFill>
          <a:blip r:embed="rId3"/>
          <a:stretch>
            <a:fillRect/>
          </a:stretch>
        </p:blipFill>
        <p:spPr>
          <a:xfrm>
            <a:off x="358775" y="3023658"/>
            <a:ext cx="6191250" cy="3486150"/>
          </a:xfrm>
          <a:prstGeom prst="rect">
            <a:avLst/>
          </a:prstGeom>
        </p:spPr>
      </p:pic>
      <p:sp>
        <p:nvSpPr>
          <p:cNvPr id="7" name="Rectangle 6">
            <a:extLst>
              <a:ext uri="{FF2B5EF4-FFF2-40B4-BE49-F238E27FC236}">
                <a16:creationId xmlns:a16="http://schemas.microsoft.com/office/drawing/2014/main" xmlns="" id="{43D72877-14C8-42B5-AA3F-5F5BD078ED0E}"/>
              </a:ext>
            </a:extLst>
          </p:cNvPr>
          <p:cNvSpPr/>
          <p:nvPr/>
        </p:nvSpPr>
        <p:spPr>
          <a:xfrm>
            <a:off x="7162799" y="2154647"/>
            <a:ext cx="4924426" cy="4209357"/>
          </a:xfrm>
          <a:prstGeom prst="rect">
            <a:avLst/>
          </a:prstGeom>
        </p:spPr>
        <p:txBody>
          <a:bodyPr wrap="square">
            <a:spAutoFit/>
          </a:bodyPr>
          <a:lstStyle/>
          <a:p>
            <a:pPr lvl="0" algn="ctr">
              <a:lnSpc>
                <a:spcPct val="90000"/>
              </a:lnSpc>
              <a:spcBef>
                <a:spcPts val="1000"/>
              </a:spcBef>
            </a:pPr>
            <a:r>
              <a:rPr lang="en-US" sz="3600" dirty="0">
                <a:solidFill>
                  <a:prstClr val="black"/>
                </a:solidFill>
              </a:rPr>
              <a:t>How might homeostasis help you maintain a stable, internal water balance if you were to eat something really salty?</a:t>
            </a:r>
          </a:p>
          <a:p>
            <a:pPr lvl="0" algn="ctr">
              <a:lnSpc>
                <a:spcPct val="90000"/>
              </a:lnSpc>
              <a:spcBef>
                <a:spcPts val="1000"/>
              </a:spcBef>
            </a:pPr>
            <a:r>
              <a:rPr lang="en-US" sz="3600" dirty="0">
                <a:solidFill>
                  <a:prstClr val="black"/>
                </a:solidFill>
              </a:rPr>
              <a:t>What if you drank way too much water?</a:t>
            </a:r>
          </a:p>
        </p:txBody>
      </p:sp>
    </p:spTree>
    <p:extLst>
      <p:ext uri="{BB962C8B-B14F-4D97-AF65-F5344CB8AC3E}">
        <p14:creationId xmlns:p14="http://schemas.microsoft.com/office/powerpoint/2010/main" val="2470141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2A291AB-60B7-4CE2-BC46-90C9D8370D2E}"/>
              </a:ext>
            </a:extLst>
          </p:cNvPr>
          <p:cNvSpPr>
            <a:spLocks noGrp="1"/>
          </p:cNvSpPr>
          <p:nvPr>
            <p:ph type="title"/>
          </p:nvPr>
        </p:nvSpPr>
        <p:spPr>
          <a:xfrm>
            <a:off x="143934" y="135995"/>
            <a:ext cx="10515600" cy="1325563"/>
          </a:xfrm>
        </p:spPr>
        <p:txBody>
          <a:bodyPr>
            <a:normAutofit/>
          </a:bodyPr>
          <a:lstStyle/>
          <a:p>
            <a:r>
              <a:rPr lang="en-US" sz="6000" b="1" u="sng" dirty="0">
                <a:latin typeface="AR CENA" panose="02000000000000000000" pitchFamily="2" charset="0"/>
              </a:rPr>
              <a:t>#8: Evolution</a:t>
            </a:r>
          </a:p>
        </p:txBody>
      </p:sp>
      <p:sp>
        <p:nvSpPr>
          <p:cNvPr id="3" name="Content Placeholder 2">
            <a:extLst>
              <a:ext uri="{FF2B5EF4-FFF2-40B4-BE49-F238E27FC236}">
                <a16:creationId xmlns:a16="http://schemas.microsoft.com/office/drawing/2014/main" xmlns="" id="{A2E0D62B-DF9F-46D0-B303-342650DE6088}"/>
              </a:ext>
            </a:extLst>
          </p:cNvPr>
          <p:cNvSpPr>
            <a:spLocks noGrp="1"/>
          </p:cNvSpPr>
          <p:nvPr>
            <p:ph idx="1"/>
          </p:nvPr>
        </p:nvSpPr>
        <p:spPr>
          <a:xfrm>
            <a:off x="1" y="1458383"/>
            <a:ext cx="6349999" cy="2529417"/>
          </a:xfrm>
        </p:spPr>
        <p:txBody>
          <a:bodyPr>
            <a:noAutofit/>
          </a:bodyPr>
          <a:lstStyle/>
          <a:p>
            <a:pPr marL="0" indent="0" algn="ctr">
              <a:buNone/>
            </a:pPr>
            <a:r>
              <a:rPr lang="en-US" sz="3600" u="sng" dirty="0">
                <a:solidFill>
                  <a:srgbClr val="FF0000"/>
                </a:solidFill>
              </a:rPr>
              <a:t>Evolution</a:t>
            </a:r>
            <a:r>
              <a:rPr lang="en-US" sz="3600" dirty="0"/>
              <a:t> is just change over time.</a:t>
            </a:r>
          </a:p>
          <a:p>
            <a:pPr marL="0" indent="0" algn="ctr">
              <a:buNone/>
            </a:pPr>
            <a:r>
              <a:rPr lang="en-US" sz="3600" dirty="0"/>
              <a:t>In the case of biological evolution, this explains how populations of species change over time to become new species.</a:t>
            </a:r>
          </a:p>
          <a:p>
            <a:pPr marL="0" indent="0" algn="ctr">
              <a:buNone/>
            </a:pPr>
            <a:r>
              <a:rPr lang="en-US" sz="3600" dirty="0"/>
              <a:t>Though individuals cannot evolve, groups of individuals of the same species can.</a:t>
            </a:r>
          </a:p>
          <a:p>
            <a:pPr marL="0" indent="0" algn="ctr">
              <a:buNone/>
            </a:pPr>
            <a:endParaRPr lang="en-US" sz="3600" dirty="0"/>
          </a:p>
          <a:p>
            <a:pPr marL="0" indent="0" algn="ctr">
              <a:buNone/>
            </a:pPr>
            <a:endParaRPr lang="en-US" sz="3600" dirty="0"/>
          </a:p>
        </p:txBody>
      </p:sp>
      <p:pic>
        <p:nvPicPr>
          <p:cNvPr id="5" name="Picture 4">
            <a:extLst>
              <a:ext uri="{FF2B5EF4-FFF2-40B4-BE49-F238E27FC236}">
                <a16:creationId xmlns:a16="http://schemas.microsoft.com/office/drawing/2014/main" xmlns="" id="{778BE772-9D58-4399-869E-729CBCCD2BED}"/>
              </a:ext>
            </a:extLst>
          </p:cNvPr>
          <p:cNvPicPr>
            <a:picLocks noChangeAspect="1"/>
          </p:cNvPicPr>
          <p:nvPr/>
        </p:nvPicPr>
        <p:blipFill>
          <a:blip r:embed="rId3"/>
          <a:stretch>
            <a:fillRect/>
          </a:stretch>
        </p:blipFill>
        <p:spPr>
          <a:xfrm>
            <a:off x="6786271" y="385233"/>
            <a:ext cx="5405729" cy="6087533"/>
          </a:xfrm>
          <a:prstGeom prst="rect">
            <a:avLst/>
          </a:prstGeom>
        </p:spPr>
      </p:pic>
    </p:spTree>
    <p:extLst>
      <p:ext uri="{BB962C8B-B14F-4D97-AF65-F5344CB8AC3E}">
        <p14:creationId xmlns:p14="http://schemas.microsoft.com/office/powerpoint/2010/main" val="34251922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2A291AB-60B7-4CE2-BC46-90C9D8370D2E}"/>
              </a:ext>
            </a:extLst>
          </p:cNvPr>
          <p:cNvSpPr>
            <a:spLocks noGrp="1"/>
          </p:cNvSpPr>
          <p:nvPr>
            <p:ph type="title"/>
          </p:nvPr>
        </p:nvSpPr>
        <p:spPr>
          <a:xfrm>
            <a:off x="143934" y="135995"/>
            <a:ext cx="10515600" cy="1325563"/>
          </a:xfrm>
        </p:spPr>
        <p:txBody>
          <a:bodyPr>
            <a:normAutofit/>
          </a:bodyPr>
          <a:lstStyle/>
          <a:p>
            <a:r>
              <a:rPr lang="en-US" sz="6000" b="1" u="sng" dirty="0">
                <a:latin typeface="AR CENA" panose="02000000000000000000" pitchFamily="2" charset="0"/>
              </a:rPr>
              <a:t>#8: Evolution</a:t>
            </a:r>
          </a:p>
        </p:txBody>
      </p:sp>
      <p:sp>
        <p:nvSpPr>
          <p:cNvPr id="3" name="Content Placeholder 2">
            <a:extLst>
              <a:ext uri="{FF2B5EF4-FFF2-40B4-BE49-F238E27FC236}">
                <a16:creationId xmlns:a16="http://schemas.microsoft.com/office/drawing/2014/main" xmlns="" id="{A2E0D62B-DF9F-46D0-B303-342650DE6088}"/>
              </a:ext>
            </a:extLst>
          </p:cNvPr>
          <p:cNvSpPr>
            <a:spLocks noGrp="1"/>
          </p:cNvSpPr>
          <p:nvPr>
            <p:ph idx="1"/>
          </p:nvPr>
        </p:nvSpPr>
        <p:spPr>
          <a:xfrm>
            <a:off x="6798733" y="1461558"/>
            <a:ext cx="5249333" cy="4863042"/>
          </a:xfrm>
        </p:spPr>
        <p:txBody>
          <a:bodyPr>
            <a:noAutofit/>
          </a:bodyPr>
          <a:lstStyle/>
          <a:p>
            <a:pPr marL="0" indent="0" algn="ctr">
              <a:buNone/>
            </a:pPr>
            <a:r>
              <a:rPr lang="en-US" sz="3600" dirty="0"/>
              <a:t>Species are therefore able to evolve and adapt to changing environments.</a:t>
            </a:r>
          </a:p>
          <a:p>
            <a:pPr marL="0" indent="0" algn="ctr">
              <a:buNone/>
            </a:pPr>
            <a:endParaRPr lang="en-US" sz="3600" dirty="0"/>
          </a:p>
          <a:p>
            <a:pPr marL="0" indent="0" algn="ctr">
              <a:buNone/>
            </a:pPr>
            <a:r>
              <a:rPr lang="en-US" sz="3600" dirty="0"/>
              <a:t>If they cannot, these species go extinct.</a:t>
            </a:r>
          </a:p>
          <a:p>
            <a:pPr marL="0" indent="0" algn="ctr">
              <a:buNone/>
            </a:pPr>
            <a:endParaRPr lang="en-US" sz="3600" dirty="0"/>
          </a:p>
          <a:p>
            <a:pPr marL="0" indent="0" algn="ctr">
              <a:buNone/>
            </a:pPr>
            <a:endParaRPr lang="en-US" sz="3600" dirty="0"/>
          </a:p>
        </p:txBody>
      </p:sp>
      <p:pic>
        <p:nvPicPr>
          <p:cNvPr id="4" name="Picture 3">
            <a:extLst>
              <a:ext uri="{FF2B5EF4-FFF2-40B4-BE49-F238E27FC236}">
                <a16:creationId xmlns:a16="http://schemas.microsoft.com/office/drawing/2014/main" xmlns="" id="{9BEDE21A-A933-46A2-BAA6-F89AC16C94E3}"/>
              </a:ext>
            </a:extLst>
          </p:cNvPr>
          <p:cNvPicPr>
            <a:picLocks noChangeAspect="1"/>
          </p:cNvPicPr>
          <p:nvPr/>
        </p:nvPicPr>
        <p:blipFill>
          <a:blip r:embed="rId3"/>
          <a:stretch>
            <a:fillRect/>
          </a:stretch>
        </p:blipFill>
        <p:spPr>
          <a:xfrm>
            <a:off x="302690" y="1553105"/>
            <a:ext cx="6258768" cy="4585228"/>
          </a:xfrm>
          <a:prstGeom prst="rect">
            <a:avLst/>
          </a:prstGeom>
        </p:spPr>
      </p:pic>
    </p:spTree>
    <p:extLst>
      <p:ext uri="{BB962C8B-B14F-4D97-AF65-F5344CB8AC3E}">
        <p14:creationId xmlns:p14="http://schemas.microsoft.com/office/powerpoint/2010/main" val="5344738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2A291AB-60B7-4CE2-BC46-90C9D8370D2E}"/>
              </a:ext>
            </a:extLst>
          </p:cNvPr>
          <p:cNvSpPr>
            <a:spLocks noGrp="1"/>
          </p:cNvSpPr>
          <p:nvPr>
            <p:ph type="title"/>
          </p:nvPr>
        </p:nvSpPr>
        <p:spPr>
          <a:xfrm>
            <a:off x="143934" y="135995"/>
            <a:ext cx="10515600" cy="1325563"/>
          </a:xfrm>
        </p:spPr>
        <p:txBody>
          <a:bodyPr>
            <a:normAutofit/>
          </a:bodyPr>
          <a:lstStyle/>
          <a:p>
            <a:r>
              <a:rPr lang="en-US" sz="6000" b="1" u="sng" dirty="0">
                <a:latin typeface="AR CENA" panose="02000000000000000000" pitchFamily="2" charset="0"/>
              </a:rPr>
              <a:t>Exceptions </a:t>
            </a:r>
          </a:p>
        </p:txBody>
      </p:sp>
      <p:sp>
        <p:nvSpPr>
          <p:cNvPr id="3" name="Content Placeholder 2">
            <a:extLst>
              <a:ext uri="{FF2B5EF4-FFF2-40B4-BE49-F238E27FC236}">
                <a16:creationId xmlns:a16="http://schemas.microsoft.com/office/drawing/2014/main" xmlns="" id="{A2E0D62B-DF9F-46D0-B303-342650DE6088}"/>
              </a:ext>
            </a:extLst>
          </p:cNvPr>
          <p:cNvSpPr>
            <a:spLocks noGrp="1"/>
          </p:cNvSpPr>
          <p:nvPr>
            <p:ph idx="1"/>
          </p:nvPr>
        </p:nvSpPr>
        <p:spPr>
          <a:xfrm>
            <a:off x="262761" y="1334337"/>
            <a:ext cx="5249333" cy="4863042"/>
          </a:xfrm>
        </p:spPr>
        <p:txBody>
          <a:bodyPr>
            <a:noAutofit/>
          </a:bodyPr>
          <a:lstStyle/>
          <a:p>
            <a:pPr marL="0" indent="0" algn="ctr">
              <a:buNone/>
            </a:pPr>
            <a:r>
              <a:rPr lang="en-US" sz="3600" dirty="0"/>
              <a:t>Life is too complicated and diverse to be black and white. </a:t>
            </a:r>
          </a:p>
          <a:p>
            <a:pPr marL="0" indent="0" algn="ctr">
              <a:buNone/>
            </a:pPr>
            <a:r>
              <a:rPr lang="en-US" sz="3600" dirty="0"/>
              <a:t>Here are some exceptions to the 8 characteristics:</a:t>
            </a:r>
          </a:p>
          <a:p>
            <a:pPr marL="0" indent="0" algn="ctr">
              <a:buNone/>
            </a:pPr>
            <a:endParaRPr lang="en-US" sz="3600" dirty="0"/>
          </a:p>
          <a:p>
            <a:pPr marL="0" indent="0" algn="ctr">
              <a:buNone/>
            </a:pPr>
            <a:endParaRPr lang="en-US" sz="3600" dirty="0"/>
          </a:p>
        </p:txBody>
      </p:sp>
      <p:sp>
        <p:nvSpPr>
          <p:cNvPr id="5" name="Thought Bubble: Cloud 4">
            <a:extLst>
              <a:ext uri="{FF2B5EF4-FFF2-40B4-BE49-F238E27FC236}">
                <a16:creationId xmlns:a16="http://schemas.microsoft.com/office/drawing/2014/main" xmlns="" id="{41F37F8F-AD7A-424A-965E-08154B0BCE0D}"/>
              </a:ext>
            </a:extLst>
          </p:cNvPr>
          <p:cNvSpPr/>
          <p:nvPr/>
        </p:nvSpPr>
        <p:spPr>
          <a:xfrm>
            <a:off x="6265628" y="405518"/>
            <a:ext cx="5152445" cy="2687540"/>
          </a:xfrm>
          <a:prstGeom prst="cloudCallou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3800" dirty="0">
                <a:solidFill>
                  <a:schemeClr val="bg1"/>
                </a:solidFill>
                <a:latin typeface="AR DARLING" panose="02000000000000000000" pitchFamily="2" charset="0"/>
              </a:rPr>
              <a:t>Don’t all living things need water?</a:t>
            </a:r>
          </a:p>
        </p:txBody>
      </p:sp>
      <p:pic>
        <p:nvPicPr>
          <p:cNvPr id="6" name="Picture 5">
            <a:extLst>
              <a:ext uri="{FF2B5EF4-FFF2-40B4-BE49-F238E27FC236}">
                <a16:creationId xmlns:a16="http://schemas.microsoft.com/office/drawing/2014/main" xmlns="" id="{E2B3BB14-AF9D-4D48-9C89-E8AB656B77A3}"/>
              </a:ext>
            </a:extLst>
          </p:cNvPr>
          <p:cNvPicPr>
            <a:picLocks noChangeAspect="1"/>
          </p:cNvPicPr>
          <p:nvPr/>
        </p:nvPicPr>
        <p:blipFill>
          <a:blip r:embed="rId3"/>
          <a:stretch>
            <a:fillRect/>
          </a:stretch>
        </p:blipFill>
        <p:spPr>
          <a:xfrm>
            <a:off x="7999600" y="3704485"/>
            <a:ext cx="3017520" cy="301752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026" name="Picture 2" descr="Image result for resurrection plant gif">
            <a:extLst>
              <a:ext uri="{FF2B5EF4-FFF2-40B4-BE49-F238E27FC236}">
                <a16:creationId xmlns:a16="http://schemas.microsoft.com/office/drawing/2014/main" xmlns="" id="{0B9638AB-0432-4F3D-A31C-A2056DCA8EBE}"/>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20330" y="3978805"/>
            <a:ext cx="3810000" cy="274320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1531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68BCF9C-AE6F-4443-8FF0-916186B1575D}"/>
              </a:ext>
            </a:extLst>
          </p:cNvPr>
          <p:cNvSpPr>
            <a:spLocks noGrp="1"/>
          </p:cNvSpPr>
          <p:nvPr>
            <p:ph type="title"/>
          </p:nvPr>
        </p:nvSpPr>
        <p:spPr>
          <a:xfrm>
            <a:off x="0" y="-31750"/>
            <a:ext cx="10515600" cy="1325563"/>
          </a:xfrm>
        </p:spPr>
        <p:txBody>
          <a:bodyPr>
            <a:normAutofit/>
          </a:bodyPr>
          <a:lstStyle/>
          <a:p>
            <a:r>
              <a:rPr lang="en-US" sz="8000" b="1" u="sng" dirty="0">
                <a:latin typeface="AR CENA" panose="02000000000000000000" pitchFamily="2" charset="0"/>
              </a:rPr>
              <a:t>What is Biology?</a:t>
            </a:r>
          </a:p>
        </p:txBody>
      </p:sp>
      <p:sp>
        <p:nvSpPr>
          <p:cNvPr id="3" name="Content Placeholder 2">
            <a:extLst>
              <a:ext uri="{FF2B5EF4-FFF2-40B4-BE49-F238E27FC236}">
                <a16:creationId xmlns:a16="http://schemas.microsoft.com/office/drawing/2014/main" xmlns="" id="{50F8DA6D-0258-4302-8056-B3F8ABE7BDF4}"/>
              </a:ext>
            </a:extLst>
          </p:cNvPr>
          <p:cNvSpPr>
            <a:spLocks noGrp="1"/>
          </p:cNvSpPr>
          <p:nvPr>
            <p:ph idx="1"/>
          </p:nvPr>
        </p:nvSpPr>
        <p:spPr>
          <a:xfrm>
            <a:off x="0" y="1293813"/>
            <a:ext cx="10515600" cy="4351338"/>
          </a:xfrm>
        </p:spPr>
        <p:txBody>
          <a:bodyPr>
            <a:normAutofit/>
          </a:bodyPr>
          <a:lstStyle/>
          <a:p>
            <a:pPr marL="0" indent="0">
              <a:buNone/>
            </a:pPr>
            <a:r>
              <a:rPr lang="en-US" sz="4800" dirty="0"/>
              <a:t>Bio = Life</a:t>
            </a:r>
          </a:p>
          <a:p>
            <a:pPr marL="0" indent="0">
              <a:buNone/>
            </a:pPr>
            <a:r>
              <a:rPr lang="en-US" sz="4800" dirty="0"/>
              <a:t>-ology = study of</a:t>
            </a:r>
          </a:p>
          <a:p>
            <a:pPr marL="0" indent="0">
              <a:buNone/>
            </a:pPr>
            <a:endParaRPr lang="en-US" sz="4800" dirty="0"/>
          </a:p>
          <a:p>
            <a:pPr marL="0" indent="0">
              <a:buNone/>
            </a:pPr>
            <a:r>
              <a:rPr lang="en-US" sz="4800" u="sng" dirty="0">
                <a:solidFill>
                  <a:srgbClr val="FF0000"/>
                </a:solidFill>
              </a:rPr>
              <a:t>Biology</a:t>
            </a:r>
            <a:r>
              <a:rPr lang="en-US" sz="4800" dirty="0"/>
              <a:t> = The Study of Life</a:t>
            </a:r>
          </a:p>
        </p:txBody>
      </p:sp>
      <p:pic>
        <p:nvPicPr>
          <p:cNvPr id="4" name="Picture 3">
            <a:extLst>
              <a:ext uri="{FF2B5EF4-FFF2-40B4-BE49-F238E27FC236}">
                <a16:creationId xmlns:a16="http://schemas.microsoft.com/office/drawing/2014/main" xmlns="" id="{62340121-2E83-4E61-9FC0-9A644A9DD62B}"/>
              </a:ext>
            </a:extLst>
          </p:cNvPr>
          <p:cNvPicPr>
            <a:picLocks noChangeAspect="1"/>
          </p:cNvPicPr>
          <p:nvPr/>
        </p:nvPicPr>
        <p:blipFill>
          <a:blip r:embed="rId3"/>
          <a:stretch>
            <a:fillRect/>
          </a:stretch>
        </p:blipFill>
        <p:spPr>
          <a:xfrm>
            <a:off x="8681607" y="1"/>
            <a:ext cx="3510393" cy="2336800"/>
          </a:xfrm>
          <a:prstGeom prst="rect">
            <a:avLst/>
          </a:prstGeom>
        </p:spPr>
      </p:pic>
      <p:pic>
        <p:nvPicPr>
          <p:cNvPr id="5" name="Picture 4">
            <a:extLst>
              <a:ext uri="{FF2B5EF4-FFF2-40B4-BE49-F238E27FC236}">
                <a16:creationId xmlns:a16="http://schemas.microsoft.com/office/drawing/2014/main" xmlns="" id="{3FB48285-5FC0-4F88-BCA3-8950372048D7}"/>
              </a:ext>
            </a:extLst>
          </p:cNvPr>
          <p:cNvPicPr>
            <a:picLocks noChangeAspect="1"/>
          </p:cNvPicPr>
          <p:nvPr/>
        </p:nvPicPr>
        <p:blipFill>
          <a:blip r:embed="rId4"/>
          <a:stretch>
            <a:fillRect/>
          </a:stretch>
        </p:blipFill>
        <p:spPr>
          <a:xfrm>
            <a:off x="8681607" y="2336801"/>
            <a:ext cx="3510393" cy="2193996"/>
          </a:xfrm>
          <a:prstGeom prst="rect">
            <a:avLst/>
          </a:prstGeom>
        </p:spPr>
      </p:pic>
      <p:pic>
        <p:nvPicPr>
          <p:cNvPr id="6" name="Picture 5">
            <a:extLst>
              <a:ext uri="{FF2B5EF4-FFF2-40B4-BE49-F238E27FC236}">
                <a16:creationId xmlns:a16="http://schemas.microsoft.com/office/drawing/2014/main" xmlns="" id="{6332A1E3-7FD2-40D5-B5A1-18DBCFA7DB37}"/>
              </a:ext>
            </a:extLst>
          </p:cNvPr>
          <p:cNvPicPr>
            <a:picLocks noChangeAspect="1"/>
          </p:cNvPicPr>
          <p:nvPr/>
        </p:nvPicPr>
        <p:blipFill>
          <a:blip r:embed="rId5"/>
          <a:stretch>
            <a:fillRect/>
          </a:stretch>
        </p:blipFill>
        <p:spPr>
          <a:xfrm>
            <a:off x="0" y="4530797"/>
            <a:ext cx="2929466" cy="2327203"/>
          </a:xfrm>
          <a:prstGeom prst="rect">
            <a:avLst/>
          </a:prstGeom>
        </p:spPr>
      </p:pic>
      <p:pic>
        <p:nvPicPr>
          <p:cNvPr id="7" name="Picture 6">
            <a:extLst>
              <a:ext uri="{FF2B5EF4-FFF2-40B4-BE49-F238E27FC236}">
                <a16:creationId xmlns:a16="http://schemas.microsoft.com/office/drawing/2014/main" xmlns="" id="{4E521BDD-A81F-4C78-954D-3F58508F128E}"/>
              </a:ext>
            </a:extLst>
          </p:cNvPr>
          <p:cNvPicPr>
            <a:picLocks noChangeAspect="1"/>
          </p:cNvPicPr>
          <p:nvPr/>
        </p:nvPicPr>
        <p:blipFill>
          <a:blip r:embed="rId6"/>
          <a:stretch>
            <a:fillRect/>
          </a:stretch>
        </p:blipFill>
        <p:spPr>
          <a:xfrm>
            <a:off x="2930652" y="4525711"/>
            <a:ext cx="2902479" cy="2332290"/>
          </a:xfrm>
          <a:prstGeom prst="rect">
            <a:avLst/>
          </a:prstGeom>
        </p:spPr>
      </p:pic>
      <p:pic>
        <p:nvPicPr>
          <p:cNvPr id="8" name="Picture 7">
            <a:extLst>
              <a:ext uri="{FF2B5EF4-FFF2-40B4-BE49-F238E27FC236}">
                <a16:creationId xmlns:a16="http://schemas.microsoft.com/office/drawing/2014/main" xmlns="" id="{3708ACCF-4AD4-4EA2-919F-3DFD7846E8C2}"/>
              </a:ext>
            </a:extLst>
          </p:cNvPr>
          <p:cNvPicPr>
            <a:picLocks noChangeAspect="1"/>
          </p:cNvPicPr>
          <p:nvPr/>
        </p:nvPicPr>
        <p:blipFill>
          <a:blip r:embed="rId7"/>
          <a:stretch>
            <a:fillRect/>
          </a:stretch>
        </p:blipFill>
        <p:spPr>
          <a:xfrm>
            <a:off x="9973733" y="4530797"/>
            <a:ext cx="2218267" cy="2332290"/>
          </a:xfrm>
          <a:prstGeom prst="rect">
            <a:avLst/>
          </a:prstGeom>
        </p:spPr>
      </p:pic>
      <p:pic>
        <p:nvPicPr>
          <p:cNvPr id="9" name="Picture 8">
            <a:extLst>
              <a:ext uri="{FF2B5EF4-FFF2-40B4-BE49-F238E27FC236}">
                <a16:creationId xmlns:a16="http://schemas.microsoft.com/office/drawing/2014/main" xmlns="" id="{EB50B868-920D-4AE5-B68D-EAA2F8685765}"/>
              </a:ext>
            </a:extLst>
          </p:cNvPr>
          <p:cNvPicPr>
            <a:picLocks noChangeAspect="1"/>
          </p:cNvPicPr>
          <p:nvPr/>
        </p:nvPicPr>
        <p:blipFill>
          <a:blip r:embed="rId8"/>
          <a:stretch>
            <a:fillRect/>
          </a:stretch>
        </p:blipFill>
        <p:spPr>
          <a:xfrm>
            <a:off x="5833131" y="4521199"/>
            <a:ext cx="4163355" cy="2341887"/>
          </a:xfrm>
          <a:prstGeom prst="rect">
            <a:avLst/>
          </a:prstGeom>
        </p:spPr>
      </p:pic>
    </p:spTree>
    <p:extLst>
      <p:ext uri="{BB962C8B-B14F-4D97-AF65-F5344CB8AC3E}">
        <p14:creationId xmlns:p14="http://schemas.microsoft.com/office/powerpoint/2010/main" val="127674322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2A291AB-60B7-4CE2-BC46-90C9D8370D2E}"/>
              </a:ext>
            </a:extLst>
          </p:cNvPr>
          <p:cNvSpPr>
            <a:spLocks noGrp="1"/>
          </p:cNvSpPr>
          <p:nvPr>
            <p:ph type="title"/>
          </p:nvPr>
        </p:nvSpPr>
        <p:spPr>
          <a:xfrm>
            <a:off x="143934" y="135995"/>
            <a:ext cx="10515600" cy="1325563"/>
          </a:xfrm>
        </p:spPr>
        <p:txBody>
          <a:bodyPr>
            <a:normAutofit/>
          </a:bodyPr>
          <a:lstStyle/>
          <a:p>
            <a:r>
              <a:rPr lang="en-US" sz="6000" b="1" u="sng" dirty="0">
                <a:latin typeface="AR CENA" panose="02000000000000000000" pitchFamily="2" charset="0"/>
              </a:rPr>
              <a:t>Exceptions </a:t>
            </a:r>
          </a:p>
        </p:txBody>
      </p:sp>
      <p:sp>
        <p:nvSpPr>
          <p:cNvPr id="5" name="Thought Bubble: Cloud 4">
            <a:extLst>
              <a:ext uri="{FF2B5EF4-FFF2-40B4-BE49-F238E27FC236}">
                <a16:creationId xmlns:a16="http://schemas.microsoft.com/office/drawing/2014/main" xmlns="" id="{41F37F8F-AD7A-424A-965E-08154B0BCE0D}"/>
              </a:ext>
            </a:extLst>
          </p:cNvPr>
          <p:cNvSpPr/>
          <p:nvPr/>
        </p:nvSpPr>
        <p:spPr>
          <a:xfrm>
            <a:off x="6265628" y="405518"/>
            <a:ext cx="5152445" cy="2687540"/>
          </a:xfrm>
          <a:prstGeom prst="cloudCallou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3800" dirty="0">
                <a:solidFill>
                  <a:schemeClr val="bg1"/>
                </a:solidFill>
                <a:latin typeface="AR DARLING" panose="02000000000000000000" pitchFamily="2" charset="0"/>
              </a:rPr>
              <a:t>If Something is Alive, must it also Die?</a:t>
            </a:r>
          </a:p>
        </p:txBody>
      </p:sp>
      <p:pic>
        <p:nvPicPr>
          <p:cNvPr id="2054" name="Picture 6" descr="Image result for immortal jellyfish">
            <a:extLst>
              <a:ext uri="{FF2B5EF4-FFF2-40B4-BE49-F238E27FC236}">
                <a16:creationId xmlns:a16="http://schemas.microsoft.com/office/drawing/2014/main" xmlns="" id="{4B30EC26-9143-4576-8C81-8F6DB41AFB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235" y="3522133"/>
            <a:ext cx="3663715" cy="244422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xmlns="" id="{64962697-5F3D-4C12-B5C1-F2DC3E02ABAF}"/>
              </a:ext>
            </a:extLst>
          </p:cNvPr>
          <p:cNvSpPr txBox="1"/>
          <p:nvPr/>
        </p:nvSpPr>
        <p:spPr>
          <a:xfrm>
            <a:off x="8525933" y="6036733"/>
            <a:ext cx="3293534" cy="369332"/>
          </a:xfrm>
          <a:prstGeom prst="rect">
            <a:avLst/>
          </a:prstGeom>
          <a:noFill/>
        </p:spPr>
        <p:txBody>
          <a:bodyPr wrap="square" rtlCol="0">
            <a:spAutoFit/>
          </a:bodyPr>
          <a:lstStyle/>
          <a:p>
            <a:pPr algn="ctr"/>
            <a:r>
              <a:rPr lang="en-US" u="sng" dirty="0">
                <a:hlinkClick r:id="rId4"/>
              </a:rPr>
              <a:t>Immortal Jellyfish</a:t>
            </a:r>
            <a:endParaRPr lang="en-US" u="sng" dirty="0"/>
          </a:p>
        </p:txBody>
      </p:sp>
      <p:pic>
        <p:nvPicPr>
          <p:cNvPr id="2056" name="Picture 8" descr="Image result for bristlecone pine">
            <a:extLst>
              <a:ext uri="{FF2B5EF4-FFF2-40B4-BE49-F238E27FC236}">
                <a16:creationId xmlns:a16="http://schemas.microsoft.com/office/drawing/2014/main" xmlns="" id="{69A858DF-D1DB-47B1-AC7B-5826D9E96C8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207239"/>
            <a:ext cx="3488071" cy="4650761"/>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CelegansGoldsteinLabUNC.jpg">
            <a:extLst>
              <a:ext uri="{FF2B5EF4-FFF2-40B4-BE49-F238E27FC236}">
                <a16:creationId xmlns:a16="http://schemas.microsoft.com/office/drawing/2014/main" xmlns="" id="{040A7230-7CA4-47C1-B2E8-166574DBE7E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09766" y="2666999"/>
            <a:ext cx="2614120" cy="2218267"/>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Image result for old bacteria brought back to life">
            <a:extLst>
              <a:ext uri="{FF2B5EF4-FFF2-40B4-BE49-F238E27FC236}">
                <a16:creationId xmlns:a16="http://schemas.microsoft.com/office/drawing/2014/main" xmlns="" id="{34E707BB-124A-44C2-AD60-0B359D912A5B}"/>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533007" y="5139267"/>
            <a:ext cx="3437466" cy="17187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4885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2A291AB-60B7-4CE2-BC46-90C9D8370D2E}"/>
              </a:ext>
            </a:extLst>
          </p:cNvPr>
          <p:cNvSpPr>
            <a:spLocks noGrp="1"/>
          </p:cNvSpPr>
          <p:nvPr>
            <p:ph type="title"/>
          </p:nvPr>
        </p:nvSpPr>
        <p:spPr>
          <a:xfrm>
            <a:off x="143934" y="135995"/>
            <a:ext cx="10515600" cy="1325563"/>
          </a:xfrm>
        </p:spPr>
        <p:txBody>
          <a:bodyPr>
            <a:normAutofit/>
          </a:bodyPr>
          <a:lstStyle/>
          <a:p>
            <a:r>
              <a:rPr lang="en-US" sz="6000" b="1" u="sng" dirty="0">
                <a:latin typeface="AR CENA" panose="02000000000000000000" pitchFamily="2" charset="0"/>
              </a:rPr>
              <a:t>Exceptions </a:t>
            </a:r>
          </a:p>
        </p:txBody>
      </p:sp>
      <p:sp>
        <p:nvSpPr>
          <p:cNvPr id="5" name="Thought Bubble: Cloud 4">
            <a:extLst>
              <a:ext uri="{FF2B5EF4-FFF2-40B4-BE49-F238E27FC236}">
                <a16:creationId xmlns:a16="http://schemas.microsoft.com/office/drawing/2014/main" xmlns="" id="{41F37F8F-AD7A-424A-965E-08154B0BCE0D}"/>
              </a:ext>
            </a:extLst>
          </p:cNvPr>
          <p:cNvSpPr/>
          <p:nvPr/>
        </p:nvSpPr>
        <p:spPr>
          <a:xfrm>
            <a:off x="6638161" y="0"/>
            <a:ext cx="5152445" cy="2687540"/>
          </a:xfrm>
          <a:prstGeom prst="cloudCallou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3800" dirty="0">
                <a:solidFill>
                  <a:schemeClr val="bg1"/>
                </a:solidFill>
                <a:latin typeface="AR DARLING" panose="02000000000000000000" pitchFamily="2" charset="0"/>
              </a:rPr>
              <a:t>What About Viruses?</a:t>
            </a:r>
          </a:p>
        </p:txBody>
      </p:sp>
      <p:pic>
        <p:nvPicPr>
          <p:cNvPr id="3074" name="Picture 2" descr="Related image">
            <a:extLst>
              <a:ext uri="{FF2B5EF4-FFF2-40B4-BE49-F238E27FC236}">
                <a16:creationId xmlns:a16="http://schemas.microsoft.com/office/drawing/2014/main" xmlns="" id="{A850853E-3B83-4C44-A1E6-8A2AEC184A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952750"/>
            <a:ext cx="5886450" cy="390525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Image result for virus art">
            <a:extLst>
              <a:ext uri="{FF2B5EF4-FFF2-40B4-BE49-F238E27FC236}">
                <a16:creationId xmlns:a16="http://schemas.microsoft.com/office/drawing/2014/main" xmlns="" id="{7CE64337-2DFD-4DED-BE1D-503806E928A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84065" y="3296177"/>
            <a:ext cx="3302002" cy="33020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14261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5E246D8-5233-46B9-B243-979F7500B881}"/>
              </a:ext>
            </a:extLst>
          </p:cNvPr>
          <p:cNvSpPr>
            <a:spLocks noGrp="1"/>
          </p:cNvSpPr>
          <p:nvPr>
            <p:ph type="title"/>
          </p:nvPr>
        </p:nvSpPr>
        <p:spPr>
          <a:xfrm>
            <a:off x="423333" y="187325"/>
            <a:ext cx="5554133" cy="2886075"/>
          </a:xfrm>
        </p:spPr>
        <p:txBody>
          <a:bodyPr>
            <a:noAutofit/>
          </a:bodyPr>
          <a:lstStyle/>
          <a:p>
            <a:r>
              <a:rPr lang="en-US" b="1" dirty="0">
                <a:latin typeface="AR CENA" panose="02000000000000000000" pitchFamily="2" charset="0"/>
              </a:rPr>
              <a:t>Why Might it be Important for Scientists to Agree on a Definition of Life?</a:t>
            </a:r>
          </a:p>
        </p:txBody>
      </p:sp>
      <p:pic>
        <p:nvPicPr>
          <p:cNvPr id="5" name="Picture 4">
            <a:extLst>
              <a:ext uri="{FF2B5EF4-FFF2-40B4-BE49-F238E27FC236}">
                <a16:creationId xmlns:a16="http://schemas.microsoft.com/office/drawing/2014/main" xmlns="" id="{40C233AA-F694-40A0-877D-6A18196F4F8A}"/>
              </a:ext>
            </a:extLst>
          </p:cNvPr>
          <p:cNvPicPr>
            <a:picLocks noChangeAspect="1"/>
          </p:cNvPicPr>
          <p:nvPr/>
        </p:nvPicPr>
        <p:blipFill>
          <a:blip r:embed="rId3"/>
          <a:stretch>
            <a:fillRect/>
          </a:stretch>
        </p:blipFill>
        <p:spPr>
          <a:xfrm>
            <a:off x="6145284" y="0"/>
            <a:ext cx="6046716" cy="3683000"/>
          </a:xfrm>
          <a:prstGeom prst="rect">
            <a:avLst/>
          </a:prstGeom>
        </p:spPr>
      </p:pic>
      <p:pic>
        <p:nvPicPr>
          <p:cNvPr id="6" name="Picture 5">
            <a:extLst>
              <a:ext uri="{FF2B5EF4-FFF2-40B4-BE49-F238E27FC236}">
                <a16:creationId xmlns:a16="http://schemas.microsoft.com/office/drawing/2014/main" xmlns="" id="{B43AC0C7-71F3-4FB2-A076-2156FC5BE9AC}"/>
              </a:ext>
            </a:extLst>
          </p:cNvPr>
          <p:cNvPicPr>
            <a:picLocks noChangeAspect="1"/>
          </p:cNvPicPr>
          <p:nvPr/>
        </p:nvPicPr>
        <p:blipFill>
          <a:blip r:embed="rId4"/>
          <a:stretch>
            <a:fillRect/>
          </a:stretch>
        </p:blipFill>
        <p:spPr>
          <a:xfrm>
            <a:off x="6142089" y="3683000"/>
            <a:ext cx="6049911" cy="3174999"/>
          </a:xfrm>
          <a:prstGeom prst="rect">
            <a:avLst/>
          </a:prstGeom>
        </p:spPr>
      </p:pic>
      <p:pic>
        <p:nvPicPr>
          <p:cNvPr id="7" name="Picture 6">
            <a:extLst>
              <a:ext uri="{FF2B5EF4-FFF2-40B4-BE49-F238E27FC236}">
                <a16:creationId xmlns:a16="http://schemas.microsoft.com/office/drawing/2014/main" xmlns="" id="{61617EE8-DC9B-4F15-BC04-C78AD7C4C203}"/>
              </a:ext>
            </a:extLst>
          </p:cNvPr>
          <p:cNvPicPr>
            <a:picLocks noChangeAspect="1"/>
          </p:cNvPicPr>
          <p:nvPr/>
        </p:nvPicPr>
        <p:blipFill>
          <a:blip r:embed="rId5"/>
          <a:stretch>
            <a:fillRect/>
          </a:stretch>
        </p:blipFill>
        <p:spPr>
          <a:xfrm>
            <a:off x="660400" y="3084766"/>
            <a:ext cx="4825878" cy="3773233"/>
          </a:xfrm>
          <a:prstGeom prst="rect">
            <a:avLst/>
          </a:prstGeom>
        </p:spPr>
      </p:pic>
    </p:spTree>
    <p:extLst>
      <p:ext uri="{BB962C8B-B14F-4D97-AF65-F5344CB8AC3E}">
        <p14:creationId xmlns:p14="http://schemas.microsoft.com/office/powerpoint/2010/main" val="410455478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2A291AB-60B7-4CE2-BC46-90C9D8370D2E}"/>
              </a:ext>
            </a:extLst>
          </p:cNvPr>
          <p:cNvSpPr>
            <a:spLocks noGrp="1"/>
          </p:cNvSpPr>
          <p:nvPr>
            <p:ph type="title"/>
          </p:nvPr>
        </p:nvSpPr>
        <p:spPr/>
        <p:txBody>
          <a:bodyPr>
            <a:normAutofit fontScale="90000"/>
          </a:bodyPr>
          <a:lstStyle/>
          <a:p>
            <a:r>
              <a:rPr lang="en-US" sz="6000" b="1" u="sng" dirty="0">
                <a:latin typeface="AR CENA" panose="02000000000000000000" pitchFamily="2" charset="0"/>
              </a:rPr>
              <a:t>#1: All Living Things are Made of Cells</a:t>
            </a:r>
          </a:p>
        </p:txBody>
      </p:sp>
      <p:sp>
        <p:nvSpPr>
          <p:cNvPr id="3" name="Content Placeholder 2">
            <a:extLst>
              <a:ext uri="{FF2B5EF4-FFF2-40B4-BE49-F238E27FC236}">
                <a16:creationId xmlns:a16="http://schemas.microsoft.com/office/drawing/2014/main" xmlns="" id="{A2E0D62B-DF9F-46D0-B303-342650DE6088}"/>
              </a:ext>
            </a:extLst>
          </p:cNvPr>
          <p:cNvSpPr>
            <a:spLocks noGrp="1"/>
          </p:cNvSpPr>
          <p:nvPr>
            <p:ph idx="1"/>
          </p:nvPr>
        </p:nvSpPr>
        <p:spPr/>
        <p:txBody>
          <a:bodyPr>
            <a:normAutofit/>
          </a:bodyPr>
          <a:lstStyle/>
          <a:p>
            <a:r>
              <a:rPr lang="en-US" sz="4000" u="sng" dirty="0">
                <a:solidFill>
                  <a:srgbClr val="FF0000"/>
                </a:solidFill>
              </a:rPr>
              <a:t>Cells</a:t>
            </a:r>
            <a:r>
              <a:rPr lang="en-US" sz="4000" dirty="0"/>
              <a:t> are the smallest things considered alive.</a:t>
            </a:r>
          </a:p>
          <a:p>
            <a:r>
              <a:rPr lang="en-US" sz="4000" dirty="0"/>
              <a:t>Living organisms can be made of 1 or more cells.</a:t>
            </a:r>
          </a:p>
        </p:txBody>
      </p:sp>
      <p:sp>
        <p:nvSpPr>
          <p:cNvPr id="5" name="TextBox 4">
            <a:extLst>
              <a:ext uri="{FF2B5EF4-FFF2-40B4-BE49-F238E27FC236}">
                <a16:creationId xmlns:a16="http://schemas.microsoft.com/office/drawing/2014/main" xmlns="" id="{E31B3725-806E-42BB-99E0-9740D395B85C}"/>
              </a:ext>
            </a:extLst>
          </p:cNvPr>
          <p:cNvSpPr txBox="1"/>
          <p:nvPr/>
        </p:nvSpPr>
        <p:spPr>
          <a:xfrm>
            <a:off x="1278469" y="5834846"/>
            <a:ext cx="3425878" cy="954107"/>
          </a:xfrm>
          <a:prstGeom prst="rect">
            <a:avLst/>
          </a:prstGeom>
          <a:noFill/>
        </p:spPr>
        <p:txBody>
          <a:bodyPr wrap="square" rtlCol="0">
            <a:spAutoFit/>
          </a:bodyPr>
          <a:lstStyle/>
          <a:p>
            <a:pPr algn="ctr"/>
            <a:r>
              <a:rPr lang="en-US" sz="2800" b="1" u="sng" dirty="0" smtClean="0">
                <a:solidFill>
                  <a:srgbClr val="FF0000"/>
                </a:solidFill>
                <a:latin typeface="Georgia" panose="02040502050405020303" pitchFamily="18" charset="0"/>
              </a:rPr>
              <a:t>Unicellular:</a:t>
            </a:r>
            <a:r>
              <a:rPr lang="en-US" sz="2800" b="1" dirty="0" smtClean="0">
                <a:solidFill>
                  <a:srgbClr val="FF0000"/>
                </a:solidFill>
                <a:latin typeface="Georgia" panose="02040502050405020303" pitchFamily="18" charset="0"/>
              </a:rPr>
              <a:t> </a:t>
            </a:r>
            <a:endParaRPr lang="en-US" sz="2800" b="1" dirty="0">
              <a:solidFill>
                <a:srgbClr val="FF0000"/>
              </a:solidFill>
              <a:latin typeface="Georgia" panose="02040502050405020303" pitchFamily="18" charset="0"/>
            </a:endParaRPr>
          </a:p>
          <a:p>
            <a:pPr algn="ctr"/>
            <a:r>
              <a:rPr lang="en-US" sz="2800" b="1" dirty="0">
                <a:solidFill>
                  <a:srgbClr val="FF0000"/>
                </a:solidFill>
                <a:latin typeface="Georgia" panose="02040502050405020303" pitchFamily="18" charset="0"/>
              </a:rPr>
              <a:t>Made of 1 cell</a:t>
            </a:r>
            <a:r>
              <a:rPr lang="en-US" sz="2800" b="1" dirty="0">
                <a:solidFill>
                  <a:srgbClr val="FF0000"/>
                </a:solidFill>
                <a:latin typeface="Ink Free" panose="03080402000500000000" pitchFamily="66" charset="0"/>
              </a:rPr>
              <a:t>.</a:t>
            </a:r>
          </a:p>
        </p:txBody>
      </p:sp>
      <p:sp>
        <p:nvSpPr>
          <p:cNvPr id="6" name="Rectangle 5">
            <a:extLst>
              <a:ext uri="{FF2B5EF4-FFF2-40B4-BE49-F238E27FC236}">
                <a16:creationId xmlns:a16="http://schemas.microsoft.com/office/drawing/2014/main" xmlns="" id="{062E14C8-3DC4-4066-8F6A-819B3809686A}"/>
              </a:ext>
            </a:extLst>
          </p:cNvPr>
          <p:cNvSpPr/>
          <p:nvPr/>
        </p:nvSpPr>
        <p:spPr>
          <a:xfrm>
            <a:off x="6738433" y="5834846"/>
            <a:ext cx="4895892" cy="954107"/>
          </a:xfrm>
          <a:prstGeom prst="rect">
            <a:avLst/>
          </a:prstGeom>
        </p:spPr>
        <p:txBody>
          <a:bodyPr wrap="none">
            <a:spAutoFit/>
          </a:bodyPr>
          <a:lstStyle/>
          <a:p>
            <a:pPr algn="ctr"/>
            <a:r>
              <a:rPr lang="en-US" sz="2800" b="1" u="sng" dirty="0">
                <a:solidFill>
                  <a:srgbClr val="FF0000"/>
                </a:solidFill>
                <a:latin typeface="Georgia" panose="02040502050405020303" pitchFamily="18" charset="0"/>
              </a:rPr>
              <a:t>Multicellular: </a:t>
            </a:r>
          </a:p>
          <a:p>
            <a:pPr algn="ctr"/>
            <a:r>
              <a:rPr lang="en-US" sz="2800" b="1" dirty="0">
                <a:solidFill>
                  <a:srgbClr val="FF0000"/>
                </a:solidFill>
                <a:latin typeface="Georgia" panose="02040502050405020303" pitchFamily="18" charset="0"/>
              </a:rPr>
              <a:t>Made of more than 1 cell. </a:t>
            </a:r>
            <a:endParaRPr lang="en-US" dirty="0">
              <a:latin typeface="Georgia" panose="02040502050405020303" pitchFamily="18" charset="0"/>
            </a:endParaRPr>
          </a:p>
        </p:txBody>
      </p:sp>
      <p:pic>
        <p:nvPicPr>
          <p:cNvPr id="7" name="Picture 6">
            <a:extLst>
              <a:ext uri="{FF2B5EF4-FFF2-40B4-BE49-F238E27FC236}">
                <a16:creationId xmlns:a16="http://schemas.microsoft.com/office/drawing/2014/main" xmlns="" id="{51680191-BE80-419F-A9BA-F27E24EEB024}"/>
              </a:ext>
            </a:extLst>
          </p:cNvPr>
          <p:cNvPicPr>
            <a:picLocks noChangeAspect="1"/>
          </p:cNvPicPr>
          <p:nvPr/>
        </p:nvPicPr>
        <p:blipFill>
          <a:blip r:embed="rId2"/>
          <a:stretch>
            <a:fillRect/>
          </a:stretch>
        </p:blipFill>
        <p:spPr>
          <a:xfrm>
            <a:off x="924984" y="3593041"/>
            <a:ext cx="3316816" cy="2056426"/>
          </a:xfrm>
          <a:prstGeom prst="rect">
            <a:avLst/>
          </a:prstGeom>
        </p:spPr>
      </p:pic>
      <p:pic>
        <p:nvPicPr>
          <p:cNvPr id="8" name="Picture 7">
            <a:extLst>
              <a:ext uri="{FF2B5EF4-FFF2-40B4-BE49-F238E27FC236}">
                <a16:creationId xmlns:a16="http://schemas.microsoft.com/office/drawing/2014/main" xmlns="" id="{5CF4BE2D-AF5A-4FA2-8FDB-D750D42C785B}"/>
              </a:ext>
            </a:extLst>
          </p:cNvPr>
          <p:cNvPicPr>
            <a:picLocks noChangeAspect="1"/>
          </p:cNvPicPr>
          <p:nvPr/>
        </p:nvPicPr>
        <p:blipFill>
          <a:blip r:embed="rId3"/>
          <a:stretch>
            <a:fillRect/>
          </a:stretch>
        </p:blipFill>
        <p:spPr>
          <a:xfrm>
            <a:off x="7520821" y="3642370"/>
            <a:ext cx="3320745" cy="2007097"/>
          </a:xfrm>
          <a:prstGeom prst="rect">
            <a:avLst/>
          </a:prstGeom>
        </p:spPr>
      </p:pic>
    </p:spTree>
    <p:extLst>
      <p:ext uri="{BB962C8B-B14F-4D97-AF65-F5344CB8AC3E}">
        <p14:creationId xmlns:p14="http://schemas.microsoft.com/office/powerpoint/2010/main" val="477395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2A291AB-60B7-4CE2-BC46-90C9D8370D2E}"/>
              </a:ext>
            </a:extLst>
          </p:cNvPr>
          <p:cNvSpPr>
            <a:spLocks noGrp="1"/>
          </p:cNvSpPr>
          <p:nvPr>
            <p:ph type="title"/>
          </p:nvPr>
        </p:nvSpPr>
        <p:spPr/>
        <p:txBody>
          <a:bodyPr>
            <a:normAutofit fontScale="90000"/>
          </a:bodyPr>
          <a:lstStyle/>
          <a:p>
            <a:r>
              <a:rPr lang="en-US" sz="6000" b="1" u="sng" dirty="0">
                <a:latin typeface="AR CENA" panose="02000000000000000000" pitchFamily="2" charset="0"/>
              </a:rPr>
              <a:t>#1: All Living Things are Made of Cells</a:t>
            </a:r>
          </a:p>
        </p:txBody>
      </p:sp>
      <p:sp>
        <p:nvSpPr>
          <p:cNvPr id="3" name="Content Placeholder 2">
            <a:extLst>
              <a:ext uri="{FF2B5EF4-FFF2-40B4-BE49-F238E27FC236}">
                <a16:creationId xmlns:a16="http://schemas.microsoft.com/office/drawing/2014/main" xmlns="" id="{A2E0D62B-DF9F-46D0-B303-342650DE6088}"/>
              </a:ext>
            </a:extLst>
          </p:cNvPr>
          <p:cNvSpPr>
            <a:spLocks noGrp="1"/>
          </p:cNvSpPr>
          <p:nvPr>
            <p:ph idx="1"/>
          </p:nvPr>
        </p:nvSpPr>
        <p:spPr>
          <a:xfrm>
            <a:off x="6460065" y="1757892"/>
            <a:ext cx="5164667" cy="4351338"/>
          </a:xfrm>
        </p:spPr>
        <p:txBody>
          <a:bodyPr>
            <a:normAutofit fontScale="92500" lnSpcReduction="10000"/>
          </a:bodyPr>
          <a:lstStyle/>
          <a:p>
            <a:pPr marL="0" indent="0">
              <a:buNone/>
            </a:pPr>
            <a:r>
              <a:rPr lang="en-US" sz="4000" dirty="0"/>
              <a:t>Cells are </a:t>
            </a:r>
            <a:r>
              <a:rPr lang="en-US" sz="4000" b="1" dirty="0"/>
              <a:t>NOT</a:t>
            </a:r>
            <a:r>
              <a:rPr lang="en-US" sz="4000" dirty="0"/>
              <a:t> the most basic unit in an organism, just the simplest </a:t>
            </a:r>
            <a:r>
              <a:rPr lang="en-US" sz="4000" i="1" dirty="0"/>
              <a:t>living</a:t>
            </a:r>
            <a:r>
              <a:rPr lang="en-US" sz="4000" dirty="0"/>
              <a:t> thing.</a:t>
            </a:r>
          </a:p>
          <a:p>
            <a:pPr marL="0" indent="0">
              <a:buNone/>
            </a:pPr>
            <a:endParaRPr lang="en-US" sz="4000" dirty="0"/>
          </a:p>
          <a:p>
            <a:pPr marL="0" indent="0">
              <a:buNone/>
            </a:pPr>
            <a:r>
              <a:rPr lang="en-US" sz="4000" dirty="0"/>
              <a:t>Cells are still made up of atoms like all other matter in the universe.</a:t>
            </a:r>
          </a:p>
        </p:txBody>
      </p:sp>
      <p:pic>
        <p:nvPicPr>
          <p:cNvPr id="4" name="Picture 3">
            <a:extLst>
              <a:ext uri="{FF2B5EF4-FFF2-40B4-BE49-F238E27FC236}">
                <a16:creationId xmlns:a16="http://schemas.microsoft.com/office/drawing/2014/main" xmlns="" id="{DA4252C4-13AF-4E54-A7D1-C4A9F70E11A8}"/>
              </a:ext>
            </a:extLst>
          </p:cNvPr>
          <p:cNvPicPr>
            <a:picLocks noChangeAspect="1"/>
          </p:cNvPicPr>
          <p:nvPr/>
        </p:nvPicPr>
        <p:blipFill>
          <a:blip r:embed="rId3"/>
          <a:stretch>
            <a:fillRect/>
          </a:stretch>
        </p:blipFill>
        <p:spPr>
          <a:xfrm>
            <a:off x="198334" y="1579563"/>
            <a:ext cx="5410318" cy="5185304"/>
          </a:xfrm>
          <a:prstGeom prst="rect">
            <a:avLst/>
          </a:prstGeom>
        </p:spPr>
      </p:pic>
    </p:spTree>
    <p:extLst>
      <p:ext uri="{BB962C8B-B14F-4D97-AF65-F5344CB8AC3E}">
        <p14:creationId xmlns:p14="http://schemas.microsoft.com/office/powerpoint/2010/main" val="44791332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2A291AB-60B7-4CE2-BC46-90C9D8370D2E}"/>
              </a:ext>
            </a:extLst>
          </p:cNvPr>
          <p:cNvSpPr>
            <a:spLocks noGrp="1"/>
          </p:cNvSpPr>
          <p:nvPr>
            <p:ph type="title"/>
          </p:nvPr>
        </p:nvSpPr>
        <p:spPr/>
        <p:txBody>
          <a:bodyPr>
            <a:normAutofit/>
          </a:bodyPr>
          <a:lstStyle/>
          <a:p>
            <a:r>
              <a:rPr lang="en-US" sz="6000" b="1" u="sng" dirty="0">
                <a:latin typeface="AR CENA" panose="02000000000000000000" pitchFamily="2" charset="0"/>
              </a:rPr>
              <a:t>#2: Reproduction</a:t>
            </a:r>
          </a:p>
        </p:txBody>
      </p:sp>
      <p:sp>
        <p:nvSpPr>
          <p:cNvPr id="3" name="Content Placeholder 2">
            <a:extLst>
              <a:ext uri="{FF2B5EF4-FFF2-40B4-BE49-F238E27FC236}">
                <a16:creationId xmlns:a16="http://schemas.microsoft.com/office/drawing/2014/main" xmlns="" id="{A2E0D62B-DF9F-46D0-B303-342650DE6088}"/>
              </a:ext>
            </a:extLst>
          </p:cNvPr>
          <p:cNvSpPr>
            <a:spLocks noGrp="1"/>
          </p:cNvSpPr>
          <p:nvPr>
            <p:ph idx="1"/>
          </p:nvPr>
        </p:nvSpPr>
        <p:spPr>
          <a:xfrm>
            <a:off x="440265" y="1918758"/>
            <a:ext cx="5164667" cy="4351338"/>
          </a:xfrm>
        </p:spPr>
        <p:txBody>
          <a:bodyPr>
            <a:normAutofit/>
          </a:bodyPr>
          <a:lstStyle/>
          <a:p>
            <a:pPr marL="0" indent="0">
              <a:buNone/>
            </a:pPr>
            <a:r>
              <a:rPr lang="en-US" sz="4000" dirty="0"/>
              <a:t>All organisms can produce new organisms through a process called </a:t>
            </a:r>
            <a:r>
              <a:rPr lang="en-US" sz="4000" u="sng" dirty="0">
                <a:solidFill>
                  <a:srgbClr val="FF0000"/>
                </a:solidFill>
              </a:rPr>
              <a:t>reproduction</a:t>
            </a:r>
            <a:r>
              <a:rPr lang="en-US" sz="4000" dirty="0"/>
              <a:t>.</a:t>
            </a:r>
          </a:p>
          <a:p>
            <a:pPr marL="0" indent="0">
              <a:buNone/>
            </a:pPr>
            <a:r>
              <a:rPr lang="en-US" sz="4000" dirty="0"/>
              <a:t>This is the ultimate goal of any living thing.</a:t>
            </a:r>
          </a:p>
        </p:txBody>
      </p:sp>
      <p:pic>
        <p:nvPicPr>
          <p:cNvPr id="5" name="Picture 4">
            <a:extLst>
              <a:ext uri="{FF2B5EF4-FFF2-40B4-BE49-F238E27FC236}">
                <a16:creationId xmlns:a16="http://schemas.microsoft.com/office/drawing/2014/main" xmlns="" id="{5ED5A6D0-FF8F-4E1A-9780-157EEB023E22}"/>
              </a:ext>
            </a:extLst>
          </p:cNvPr>
          <p:cNvPicPr>
            <a:picLocks noChangeAspect="1"/>
          </p:cNvPicPr>
          <p:nvPr/>
        </p:nvPicPr>
        <p:blipFill>
          <a:blip r:embed="rId3"/>
          <a:stretch>
            <a:fillRect/>
          </a:stretch>
        </p:blipFill>
        <p:spPr>
          <a:xfrm>
            <a:off x="6502400" y="1741667"/>
            <a:ext cx="5063067" cy="3771985"/>
          </a:xfrm>
          <a:prstGeom prst="rect">
            <a:avLst/>
          </a:prstGeom>
        </p:spPr>
      </p:pic>
    </p:spTree>
    <p:extLst>
      <p:ext uri="{BB962C8B-B14F-4D97-AF65-F5344CB8AC3E}">
        <p14:creationId xmlns:p14="http://schemas.microsoft.com/office/powerpoint/2010/main" val="347614385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2A291AB-60B7-4CE2-BC46-90C9D8370D2E}"/>
              </a:ext>
            </a:extLst>
          </p:cNvPr>
          <p:cNvSpPr>
            <a:spLocks noGrp="1"/>
          </p:cNvSpPr>
          <p:nvPr>
            <p:ph type="title"/>
          </p:nvPr>
        </p:nvSpPr>
        <p:spPr/>
        <p:txBody>
          <a:bodyPr>
            <a:normAutofit/>
          </a:bodyPr>
          <a:lstStyle/>
          <a:p>
            <a:r>
              <a:rPr lang="en-US" sz="6000" b="1" u="sng" dirty="0">
                <a:latin typeface="AR CENA" panose="02000000000000000000" pitchFamily="2" charset="0"/>
              </a:rPr>
              <a:t>#2: Reproduction</a:t>
            </a:r>
          </a:p>
        </p:txBody>
      </p:sp>
      <p:sp>
        <p:nvSpPr>
          <p:cNvPr id="3" name="Content Placeholder 2">
            <a:extLst>
              <a:ext uri="{FF2B5EF4-FFF2-40B4-BE49-F238E27FC236}">
                <a16:creationId xmlns:a16="http://schemas.microsoft.com/office/drawing/2014/main" xmlns="" id="{A2E0D62B-DF9F-46D0-B303-342650DE6088}"/>
              </a:ext>
            </a:extLst>
          </p:cNvPr>
          <p:cNvSpPr>
            <a:spLocks noGrp="1"/>
          </p:cNvSpPr>
          <p:nvPr>
            <p:ph idx="1"/>
          </p:nvPr>
        </p:nvSpPr>
        <p:spPr>
          <a:xfrm>
            <a:off x="440265" y="1918758"/>
            <a:ext cx="11463868" cy="1154642"/>
          </a:xfrm>
        </p:spPr>
        <p:txBody>
          <a:bodyPr>
            <a:normAutofit/>
          </a:bodyPr>
          <a:lstStyle/>
          <a:p>
            <a:pPr marL="0" indent="0" algn="ctr">
              <a:buNone/>
            </a:pPr>
            <a:r>
              <a:rPr lang="en-US" sz="4000" dirty="0"/>
              <a:t>There are two basic kinds of reproduction:</a:t>
            </a:r>
          </a:p>
        </p:txBody>
      </p:sp>
      <p:sp>
        <p:nvSpPr>
          <p:cNvPr id="4" name="TextBox 3">
            <a:extLst>
              <a:ext uri="{FF2B5EF4-FFF2-40B4-BE49-F238E27FC236}">
                <a16:creationId xmlns:a16="http://schemas.microsoft.com/office/drawing/2014/main" xmlns="" id="{A8D75DE4-F6DB-4CAD-A0F6-62570373255C}"/>
              </a:ext>
            </a:extLst>
          </p:cNvPr>
          <p:cNvSpPr txBox="1"/>
          <p:nvPr/>
        </p:nvSpPr>
        <p:spPr>
          <a:xfrm>
            <a:off x="-84669" y="2767760"/>
            <a:ext cx="5655735" cy="1815882"/>
          </a:xfrm>
          <a:prstGeom prst="rect">
            <a:avLst/>
          </a:prstGeom>
          <a:noFill/>
        </p:spPr>
        <p:txBody>
          <a:bodyPr wrap="square" rtlCol="0">
            <a:spAutoFit/>
          </a:bodyPr>
          <a:lstStyle/>
          <a:p>
            <a:pPr algn="ctr"/>
            <a:r>
              <a:rPr lang="en-US" sz="2800" b="1" u="sng" dirty="0">
                <a:solidFill>
                  <a:srgbClr val="FF0000"/>
                </a:solidFill>
                <a:latin typeface="Georgia" panose="02040502050405020303" pitchFamily="18" charset="0"/>
              </a:rPr>
              <a:t>Asexual:</a:t>
            </a:r>
          </a:p>
          <a:p>
            <a:pPr algn="ctr"/>
            <a:r>
              <a:rPr lang="en-US" sz="2800" b="1" dirty="0">
                <a:solidFill>
                  <a:srgbClr val="FF0000"/>
                </a:solidFill>
                <a:latin typeface="Georgia" panose="02040502050405020303" pitchFamily="18" charset="0"/>
              </a:rPr>
              <a:t>Involves only one parent. The parent produces an identical copy of itself as offspring</a:t>
            </a:r>
            <a:r>
              <a:rPr lang="en-US" sz="2800" b="1" dirty="0">
                <a:solidFill>
                  <a:srgbClr val="FF0000"/>
                </a:solidFill>
                <a:latin typeface="Ink Free" panose="03080402000500000000" pitchFamily="66" charset="0"/>
              </a:rPr>
              <a:t>.</a:t>
            </a:r>
          </a:p>
        </p:txBody>
      </p:sp>
      <p:sp>
        <p:nvSpPr>
          <p:cNvPr id="6" name="TextBox 5">
            <a:extLst>
              <a:ext uri="{FF2B5EF4-FFF2-40B4-BE49-F238E27FC236}">
                <a16:creationId xmlns:a16="http://schemas.microsoft.com/office/drawing/2014/main" xmlns="" id="{AFE47695-B657-416D-9B0F-7643CBBCE81B}"/>
              </a:ext>
            </a:extLst>
          </p:cNvPr>
          <p:cNvSpPr txBox="1"/>
          <p:nvPr/>
        </p:nvSpPr>
        <p:spPr>
          <a:xfrm>
            <a:off x="6434666" y="2767760"/>
            <a:ext cx="5655735" cy="1815882"/>
          </a:xfrm>
          <a:prstGeom prst="rect">
            <a:avLst/>
          </a:prstGeom>
          <a:noFill/>
        </p:spPr>
        <p:txBody>
          <a:bodyPr wrap="square" rtlCol="0">
            <a:spAutoFit/>
          </a:bodyPr>
          <a:lstStyle/>
          <a:p>
            <a:pPr algn="ctr"/>
            <a:r>
              <a:rPr lang="en-US" sz="2800" b="1" u="sng" dirty="0">
                <a:solidFill>
                  <a:srgbClr val="FF0000"/>
                </a:solidFill>
                <a:latin typeface="Georgia" panose="02040502050405020303" pitchFamily="18" charset="0"/>
              </a:rPr>
              <a:t>Sexual:</a:t>
            </a:r>
          </a:p>
          <a:p>
            <a:pPr algn="ctr"/>
            <a:r>
              <a:rPr lang="en-US" sz="2800" b="1" dirty="0">
                <a:solidFill>
                  <a:srgbClr val="FF0000"/>
                </a:solidFill>
                <a:latin typeface="Georgia" panose="02040502050405020303" pitchFamily="18" charset="0"/>
              </a:rPr>
              <a:t>Involves two parents. The offspring has genetic material from both parents. </a:t>
            </a:r>
          </a:p>
        </p:txBody>
      </p:sp>
      <p:pic>
        <p:nvPicPr>
          <p:cNvPr id="1026" name="Picture 2" descr="Image result for fertilization gif">
            <a:extLst>
              <a:ext uri="{FF2B5EF4-FFF2-40B4-BE49-F238E27FC236}">
                <a16:creationId xmlns:a16="http://schemas.microsoft.com/office/drawing/2014/main" xmlns="" id="{EA2AE8E5-9F5A-46BB-B31C-D65D3B7F9C0E}"/>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519000" y="4633695"/>
            <a:ext cx="3673934" cy="206658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asexual reproduction gif">
            <a:extLst>
              <a:ext uri="{FF2B5EF4-FFF2-40B4-BE49-F238E27FC236}">
                <a16:creationId xmlns:a16="http://schemas.microsoft.com/office/drawing/2014/main" xmlns="" id="{74DBF2AA-101E-4782-841A-187D137E3A5A}"/>
              </a:ext>
            </a:extLst>
          </p:cNvPr>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13933" y="4583642"/>
            <a:ext cx="2210330" cy="21666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987390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2A291AB-60B7-4CE2-BC46-90C9D8370D2E}"/>
              </a:ext>
            </a:extLst>
          </p:cNvPr>
          <p:cNvSpPr>
            <a:spLocks noGrp="1"/>
          </p:cNvSpPr>
          <p:nvPr>
            <p:ph type="title"/>
          </p:nvPr>
        </p:nvSpPr>
        <p:spPr/>
        <p:txBody>
          <a:bodyPr>
            <a:normAutofit fontScale="90000"/>
          </a:bodyPr>
          <a:lstStyle/>
          <a:p>
            <a:r>
              <a:rPr lang="en-US" sz="6000" b="1" u="sng" dirty="0">
                <a:latin typeface="AR CENA" panose="02000000000000000000" pitchFamily="2" charset="0"/>
              </a:rPr>
              <a:t>#3: Uses DNA as Genetic Material</a:t>
            </a:r>
          </a:p>
        </p:txBody>
      </p:sp>
      <p:sp>
        <p:nvSpPr>
          <p:cNvPr id="3" name="Content Placeholder 2">
            <a:extLst>
              <a:ext uri="{FF2B5EF4-FFF2-40B4-BE49-F238E27FC236}">
                <a16:creationId xmlns:a16="http://schemas.microsoft.com/office/drawing/2014/main" xmlns="" id="{A2E0D62B-DF9F-46D0-B303-342650DE6088}"/>
              </a:ext>
            </a:extLst>
          </p:cNvPr>
          <p:cNvSpPr>
            <a:spLocks noGrp="1"/>
          </p:cNvSpPr>
          <p:nvPr>
            <p:ph idx="1"/>
          </p:nvPr>
        </p:nvSpPr>
        <p:spPr>
          <a:xfrm>
            <a:off x="4038601" y="1867957"/>
            <a:ext cx="7857066" cy="3525310"/>
          </a:xfrm>
        </p:spPr>
        <p:txBody>
          <a:bodyPr>
            <a:noAutofit/>
          </a:bodyPr>
          <a:lstStyle/>
          <a:p>
            <a:pPr marL="0" indent="0" algn="ctr">
              <a:buNone/>
            </a:pPr>
            <a:r>
              <a:rPr lang="en-US" sz="4000" dirty="0"/>
              <a:t>Offspring always resemble their parents. </a:t>
            </a:r>
          </a:p>
          <a:p>
            <a:pPr marL="0" indent="0" algn="ctr">
              <a:buNone/>
            </a:pPr>
            <a:r>
              <a:rPr lang="en-US" sz="4000" dirty="0"/>
              <a:t>This resemblance is due to genes that are inherited or passed on.</a:t>
            </a:r>
          </a:p>
          <a:p>
            <a:pPr marL="0" indent="0" algn="ctr">
              <a:buNone/>
            </a:pPr>
            <a:r>
              <a:rPr lang="en-US" sz="4000" dirty="0"/>
              <a:t>The biological molecule responsible for this inheritance is DNA.</a:t>
            </a:r>
          </a:p>
        </p:txBody>
      </p:sp>
      <p:pic>
        <p:nvPicPr>
          <p:cNvPr id="2052" name="Picture 4" descr="Related image">
            <a:extLst>
              <a:ext uri="{FF2B5EF4-FFF2-40B4-BE49-F238E27FC236}">
                <a16:creationId xmlns:a16="http://schemas.microsoft.com/office/drawing/2014/main" xmlns="" id="{F7C0D08F-4BB0-4F27-854E-845C1837E3DF}"/>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26522" y="1540404"/>
            <a:ext cx="2682345" cy="46385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80523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2A291AB-60B7-4CE2-BC46-90C9D8370D2E}"/>
              </a:ext>
            </a:extLst>
          </p:cNvPr>
          <p:cNvSpPr>
            <a:spLocks noGrp="1"/>
          </p:cNvSpPr>
          <p:nvPr>
            <p:ph type="title"/>
          </p:nvPr>
        </p:nvSpPr>
        <p:spPr/>
        <p:txBody>
          <a:bodyPr>
            <a:normAutofit fontScale="90000"/>
          </a:bodyPr>
          <a:lstStyle/>
          <a:p>
            <a:r>
              <a:rPr lang="en-US" sz="6000" b="1" u="sng" dirty="0">
                <a:latin typeface="AR CENA" panose="02000000000000000000" pitchFamily="2" charset="0"/>
              </a:rPr>
              <a:t>#3: Uses DNA as Genetic Material</a:t>
            </a:r>
          </a:p>
        </p:txBody>
      </p:sp>
      <p:sp>
        <p:nvSpPr>
          <p:cNvPr id="3" name="Content Placeholder 2">
            <a:extLst>
              <a:ext uri="{FF2B5EF4-FFF2-40B4-BE49-F238E27FC236}">
                <a16:creationId xmlns:a16="http://schemas.microsoft.com/office/drawing/2014/main" xmlns="" id="{A2E0D62B-DF9F-46D0-B303-342650DE6088}"/>
              </a:ext>
            </a:extLst>
          </p:cNvPr>
          <p:cNvSpPr>
            <a:spLocks noGrp="1"/>
          </p:cNvSpPr>
          <p:nvPr>
            <p:ph idx="1"/>
          </p:nvPr>
        </p:nvSpPr>
        <p:spPr>
          <a:xfrm>
            <a:off x="321734" y="2291291"/>
            <a:ext cx="7857066" cy="3525310"/>
          </a:xfrm>
        </p:spPr>
        <p:txBody>
          <a:bodyPr>
            <a:noAutofit/>
          </a:bodyPr>
          <a:lstStyle/>
          <a:p>
            <a:pPr marL="0" indent="0" algn="ctr">
              <a:buNone/>
            </a:pPr>
            <a:r>
              <a:rPr lang="en-US" sz="4000" dirty="0"/>
              <a:t>All living things have DNA &amp; and use it in the same way.</a:t>
            </a:r>
          </a:p>
          <a:p>
            <a:pPr marL="0" indent="0" algn="ctr">
              <a:buNone/>
            </a:pPr>
            <a:endParaRPr lang="en-US" sz="4000" dirty="0"/>
          </a:p>
          <a:p>
            <a:pPr marL="0" indent="0" algn="ctr">
              <a:buNone/>
            </a:pPr>
            <a:r>
              <a:rPr lang="en-US" sz="4000" dirty="0"/>
              <a:t>In fact we can trace the DNA of every organism on Earth back to the first living thing.</a:t>
            </a:r>
          </a:p>
        </p:txBody>
      </p:sp>
      <p:pic>
        <p:nvPicPr>
          <p:cNvPr id="4" name="Picture 3">
            <a:extLst>
              <a:ext uri="{FF2B5EF4-FFF2-40B4-BE49-F238E27FC236}">
                <a16:creationId xmlns:a16="http://schemas.microsoft.com/office/drawing/2014/main" xmlns="" id="{C0AB251F-A18D-4127-976E-385E4DC79C82}"/>
              </a:ext>
            </a:extLst>
          </p:cNvPr>
          <p:cNvPicPr>
            <a:picLocks noChangeAspect="1"/>
          </p:cNvPicPr>
          <p:nvPr/>
        </p:nvPicPr>
        <p:blipFill>
          <a:blip r:embed="rId3"/>
          <a:stretch>
            <a:fillRect/>
          </a:stretch>
        </p:blipFill>
        <p:spPr>
          <a:xfrm>
            <a:off x="8830732" y="1660164"/>
            <a:ext cx="3361267" cy="5197836"/>
          </a:xfrm>
          <a:prstGeom prst="rect">
            <a:avLst/>
          </a:prstGeom>
        </p:spPr>
      </p:pic>
    </p:spTree>
    <p:extLst>
      <p:ext uri="{BB962C8B-B14F-4D97-AF65-F5344CB8AC3E}">
        <p14:creationId xmlns:p14="http://schemas.microsoft.com/office/powerpoint/2010/main" val="265280086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5392</TotalTime>
  <Words>1260</Words>
  <Application>Microsoft Office PowerPoint</Application>
  <PresentationFormat>Widescreen</PresentationFormat>
  <Paragraphs>119</Paragraphs>
  <Slides>21</Slides>
  <Notes>20</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21</vt:i4>
      </vt:variant>
    </vt:vector>
  </HeadingPairs>
  <TitlesOfParts>
    <vt:vector size="32" baseType="lpstr">
      <vt:lpstr>AR CENA</vt:lpstr>
      <vt:lpstr>AR DARLING</vt:lpstr>
      <vt:lpstr>AR JULIAN</vt:lpstr>
      <vt:lpstr>Arial</vt:lpstr>
      <vt:lpstr>Calibri</vt:lpstr>
      <vt:lpstr>Calibri Light</vt:lpstr>
      <vt:lpstr>GeoEditRegular</vt:lpstr>
      <vt:lpstr>GeoEditRegularItalic</vt:lpstr>
      <vt:lpstr>Georgia</vt:lpstr>
      <vt:lpstr>Ink Free</vt:lpstr>
      <vt:lpstr>Office Theme</vt:lpstr>
      <vt:lpstr>Characteristics of LIFE</vt:lpstr>
      <vt:lpstr>What is Biology?</vt:lpstr>
      <vt:lpstr>Why Might it be Important for Scientists to Agree on a Definition of Life?</vt:lpstr>
      <vt:lpstr>#1: All Living Things are Made of Cells</vt:lpstr>
      <vt:lpstr>#1: All Living Things are Made of Cells</vt:lpstr>
      <vt:lpstr>#2: Reproduction</vt:lpstr>
      <vt:lpstr>#2: Reproduction</vt:lpstr>
      <vt:lpstr>#3: Uses DNA as Genetic Material</vt:lpstr>
      <vt:lpstr>#3: Uses DNA as Genetic Material</vt:lpstr>
      <vt:lpstr>#4: Growth and Development</vt:lpstr>
      <vt:lpstr>#4: Growth and Development</vt:lpstr>
      <vt:lpstr>#5: Need for Materials &amp; Energy</vt:lpstr>
      <vt:lpstr>#5: Need for Materials &amp; Energy</vt:lpstr>
      <vt:lpstr>#6: Response to the Environment</vt:lpstr>
      <vt:lpstr>#7: Maintaining an Internal Balance</vt:lpstr>
      <vt:lpstr>#7: Maintaining an Internal Balance</vt:lpstr>
      <vt:lpstr>#8: Evolution</vt:lpstr>
      <vt:lpstr>#8: Evolution</vt:lpstr>
      <vt:lpstr>Exceptions </vt:lpstr>
      <vt:lpstr>Exceptions </vt:lpstr>
      <vt:lpstr>Exceptions </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Characteristics of LIFE</dc:title>
  <dc:creator>Steve</dc:creator>
  <cp:lastModifiedBy>Gillespie, Stephen    SHS-Staff</cp:lastModifiedBy>
  <cp:revision>36</cp:revision>
  <dcterms:created xsi:type="dcterms:W3CDTF">2018-08-12T16:12:33Z</dcterms:created>
  <dcterms:modified xsi:type="dcterms:W3CDTF">2018-09-06T21:56:44Z</dcterms:modified>
</cp:coreProperties>
</file>