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458e3e8f0e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458e3e8f0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g458e3e8f0e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458e3e8f0e_0_2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g458e3e8f0e_0_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0" name="Google Shape;160;g458e3e8f0e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458e3e8f0e_0_1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g458e3e8f0e_0_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9" name="Google Shape;169;g458e3e8f0e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8" name="Google Shape;17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458e3e8f0e_0_4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g458e3e8f0e_0_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7" name="Google Shape;187;g458e3e8f0e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8" name="Google Shape;19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458e3e8f0e_0_5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458e3e8f0e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Gulf of Mexico dead zone is the largest on Earth. This is caused from all the agricultural runoff that comes out of the Mississippi.</a:t>
            </a:r>
            <a:endParaRPr/>
          </a:p>
        </p:txBody>
      </p:sp>
      <p:sp>
        <p:nvSpPr>
          <p:cNvPr id="210" name="Google Shape;210;g458e3e8f0e_0_5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7" name="Google Shape;21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5" name="Google Shape;22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458e3e8f0e_0_7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458e3e8f0e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8 million metric </a:t>
            </a:r>
            <a:r>
              <a:rPr lang="en-US"/>
              <a:t>tons</a:t>
            </a:r>
            <a:r>
              <a:rPr lang="en-US"/>
              <a:t> of plastic pollution enter the oceans each year from the world’s 192 coastal countries based on 2010 data.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That is enough to place the equivalent of 5 grocery bags full of plastic trash on every foot of every nation’s coastline around the globe (from Scientific American, Feb. 12, 2018)</a:t>
            </a:r>
            <a:endParaRPr/>
          </a:p>
        </p:txBody>
      </p:sp>
      <p:sp>
        <p:nvSpPr>
          <p:cNvPr id="233" name="Google Shape;233;g458e3e8f0e_0_7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458e3e8f0e_0_9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458e3e8f0e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g458e3e8f0e_0_9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4" name="Google Shape;9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458e3e8f0e_0_10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458e3e8f0e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g458e3e8f0e_0_10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458e3e8f0e_0_7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458e3e8f0e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g458e3e8f0e_0_7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4" name="Google Shape;26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458e3e8f0e_0_8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458e3e8f0e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g458e3e8f0e_0_8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3" name="Google Shape;10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2" name="Google Shape;11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1" name="Google Shape;12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458e3e8f0e_0_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458e3e8f0e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g458e3e8f0e_0_1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46db54aff4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46db54aff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g46db54aff4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1" name="Google Shape;15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/>
            </a:lvl9pPr>
          </a:lstStyle>
          <a:p/>
        </p:txBody>
      </p:sp>
      <p:sp>
        <p:nvSpPr>
          <p:cNvPr id="30" name="Google Shape;30;p4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/>
            </a:lvl9pPr>
          </a:lstStyle>
          <a:p/>
        </p:txBody>
      </p:sp>
      <p:sp>
        <p:nvSpPr>
          <p:cNvPr id="36" name="Google Shape;36;p5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/>
            </a:lvl9pPr>
          </a:lstStyle>
          <a:p/>
        </p:txBody>
      </p:sp>
      <p:sp>
        <p:nvSpPr>
          <p:cNvPr id="37" name="Google Shape;37;p5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sz="1600"/>
            </a:lvl9pPr>
          </a:lstStyle>
          <a:p/>
        </p:txBody>
      </p:sp>
      <p:sp>
        <p:nvSpPr>
          <p:cNvPr id="43" name="Google Shape;43;p6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/>
            </a:lvl9pPr>
          </a:lstStyle>
          <a:p/>
        </p:txBody>
      </p:sp>
      <p:sp>
        <p:nvSpPr>
          <p:cNvPr id="44" name="Google Shape;44;p6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sz="1600"/>
            </a:lvl9pPr>
          </a:lstStyle>
          <a:p/>
        </p:txBody>
      </p:sp>
      <p:sp>
        <p:nvSpPr>
          <p:cNvPr id="45" name="Google Shape;45;p6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/>
            </a:lvl9pPr>
          </a:lstStyle>
          <a:p/>
        </p:txBody>
      </p:sp>
      <p:sp>
        <p:nvSpPr>
          <p:cNvPr id="46" name="Google Shape;46;p6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6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7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Relationship Id="rId4" Type="http://schemas.openxmlformats.org/officeDocument/2006/relationships/image" Target="../media/image2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jpg"/><Relationship Id="rId4" Type="http://schemas.openxmlformats.org/officeDocument/2006/relationships/image" Target="../media/image5.jpg"/><Relationship Id="rId5" Type="http://schemas.openxmlformats.org/officeDocument/2006/relationships/image" Target="../media/image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png"/><Relationship Id="rId4" Type="http://schemas.openxmlformats.org/officeDocument/2006/relationships/image" Target="../media/image28.png"/><Relationship Id="rId5" Type="http://schemas.openxmlformats.org/officeDocument/2006/relationships/image" Target="../media/image3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://www.youtube.com/watch?v=RNVO12C2p6Y" TargetMode="External"/><Relationship Id="rId4" Type="http://schemas.openxmlformats.org/officeDocument/2006/relationships/image" Target="../media/image1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Relationship Id="rId4" Type="http://schemas.openxmlformats.org/officeDocument/2006/relationships/image" Target="../media/image23.png"/><Relationship Id="rId5" Type="http://schemas.openxmlformats.org/officeDocument/2006/relationships/image" Target="../media/image3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30292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3"/>
          <p:cNvSpPr txBox="1"/>
          <p:nvPr/>
        </p:nvSpPr>
        <p:spPr>
          <a:xfrm>
            <a:off x="361000" y="362425"/>
            <a:ext cx="6801600" cy="12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FFFFFF"/>
                </a:solidFill>
                <a:highlight>
                  <a:srgbClr val="FF0000"/>
                </a:highlight>
              </a:rPr>
              <a:t>Human Impact on Air &amp; Water</a:t>
            </a:r>
            <a:endParaRPr sz="6000">
              <a:solidFill>
                <a:srgbClr val="FFFFFF"/>
              </a:solidFill>
              <a:highlight>
                <a:srgbClr val="FF0000"/>
              </a:highligh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2"/>
          <p:cNvSpPr txBox="1"/>
          <p:nvPr>
            <p:ph type="title"/>
          </p:nvPr>
        </p:nvSpPr>
        <p:spPr>
          <a:xfrm>
            <a:off x="-1855100" y="-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u="sng"/>
              <a:t>Water Quality</a:t>
            </a:r>
            <a:endParaRPr/>
          </a:p>
        </p:txBody>
      </p:sp>
      <p:sp>
        <p:nvSpPr>
          <p:cNvPr id="163" name="Google Shape;163;p22"/>
          <p:cNvSpPr txBox="1"/>
          <p:nvPr>
            <p:ph idx="1" type="body"/>
          </p:nvPr>
        </p:nvSpPr>
        <p:spPr>
          <a:xfrm>
            <a:off x="152400" y="1604700"/>
            <a:ext cx="4419600" cy="22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rgbClr val="FFFF00"/>
              </a:solidFill>
            </a:endParaRPr>
          </a:p>
          <a:p>
            <a:pPr indent="-342900" lvl="0" marL="342900" rtl="0" algn="l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/>
              <a:t>Effect #2: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3600"/>
              <a:t>Medical waste can expose fish to hormones that can cause them to change gender.</a:t>
            </a:r>
            <a:endParaRPr sz="3600"/>
          </a:p>
          <a:p>
            <a:pPr indent="-342900" lvl="0" marL="342900" rtl="0" algn="l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164" name="Google Shape;16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76000" y="3319675"/>
            <a:ext cx="2066000" cy="296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12044" y="733175"/>
            <a:ext cx="3002175" cy="225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3"/>
          <p:cNvSpPr txBox="1"/>
          <p:nvPr>
            <p:ph type="title"/>
          </p:nvPr>
        </p:nvSpPr>
        <p:spPr>
          <a:xfrm>
            <a:off x="-2283700" y="-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u="sng"/>
              <a:t>Water Quality</a:t>
            </a:r>
            <a:endParaRPr/>
          </a:p>
        </p:txBody>
      </p:sp>
      <p:sp>
        <p:nvSpPr>
          <p:cNvPr id="172" name="Google Shape;172;p23"/>
          <p:cNvSpPr txBox="1"/>
          <p:nvPr>
            <p:ph idx="1" type="body"/>
          </p:nvPr>
        </p:nvSpPr>
        <p:spPr>
          <a:xfrm>
            <a:off x="152400" y="1319725"/>
            <a:ext cx="4419600" cy="40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3600"/>
              <a:t>E</a:t>
            </a:r>
            <a:r>
              <a:rPr lang="en-US" sz="3600"/>
              <a:t>ffect</a:t>
            </a:r>
            <a:r>
              <a:rPr lang="en-US" sz="3600"/>
              <a:t> #3:</a:t>
            </a:r>
            <a:endParaRPr sz="3600"/>
          </a:p>
          <a:p>
            <a:pPr indent="0" lvl="0" marL="0" rtl="0" algn="l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3600"/>
              <a:t>Amphibians with water permeable skin come into direct contact with pollutants, that can cause deformities like extra arms and legs. </a:t>
            </a:r>
            <a:endParaRPr sz="3600"/>
          </a:p>
        </p:txBody>
      </p:sp>
      <p:pic>
        <p:nvPicPr>
          <p:cNvPr id="173" name="Google Shape;173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02550" y="1082850"/>
            <a:ext cx="2653950" cy="293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4976259"/>
            <a:ext cx="4571998" cy="1881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u="sng"/>
              <a:t>Indicator Species</a:t>
            </a:r>
            <a:endParaRPr sz="4800"/>
          </a:p>
        </p:txBody>
      </p:sp>
      <p:sp>
        <p:nvSpPr>
          <p:cNvPr id="181" name="Google Shape;181;p24"/>
          <p:cNvSpPr txBox="1"/>
          <p:nvPr>
            <p:ph idx="1" type="body"/>
          </p:nvPr>
        </p:nvSpPr>
        <p:spPr>
          <a:xfrm>
            <a:off x="0" y="1233475"/>
            <a:ext cx="4839000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3600"/>
              <a:t>These previous organisms are all examples of </a:t>
            </a:r>
            <a:r>
              <a:rPr lang="en-US" sz="3600">
                <a:solidFill>
                  <a:srgbClr val="FFFF00"/>
                </a:solidFill>
              </a:rPr>
              <a:t>indicator species,</a:t>
            </a:r>
            <a:r>
              <a:rPr lang="en-US" sz="3600"/>
              <a:t> a species that provides a sign, or indication of the quality of the ecosystem’s environmental conditions.</a:t>
            </a:r>
            <a:endParaRPr sz="3600"/>
          </a:p>
          <a:p>
            <a:pPr indent="-342900" lvl="0" marL="342900" rtl="0" algn="l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t/>
            </a:r>
            <a:endParaRPr sz="2400"/>
          </a:p>
          <a:p>
            <a:pPr indent="-342900" lvl="0" marL="342900" rtl="0" algn="l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182" name="Google Shape;18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0100" y="1321888"/>
            <a:ext cx="4000200" cy="300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6825" y="4496988"/>
            <a:ext cx="3346743" cy="223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5"/>
          <p:cNvSpPr txBox="1"/>
          <p:nvPr>
            <p:ph type="title"/>
          </p:nvPr>
        </p:nvSpPr>
        <p:spPr>
          <a:xfrm>
            <a:off x="-1843850" y="14661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u="sng"/>
              <a:t>Indicator Species</a:t>
            </a:r>
            <a:endParaRPr/>
          </a:p>
        </p:txBody>
      </p:sp>
      <p:sp>
        <p:nvSpPr>
          <p:cNvPr id="190" name="Google Shape;190;p25"/>
          <p:cNvSpPr txBox="1"/>
          <p:nvPr>
            <p:ph idx="1" type="body"/>
          </p:nvPr>
        </p:nvSpPr>
        <p:spPr>
          <a:xfrm>
            <a:off x="-45125" y="1289625"/>
            <a:ext cx="58674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/>
              <a:t>Algal blooms are indications of negative effects on the ecosystem. 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/>
              <a:t>Detergents and fertilizers provide nutrients for large algal populations that then suck all the oxygen out of the area, killing anything living there. 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/>
              <a:t>This keeps detritivores from breaking down waste materials, and the lake or pond will eventually fill up, which is called </a:t>
            </a:r>
            <a:r>
              <a:rPr lang="en-US" sz="2400">
                <a:solidFill>
                  <a:srgbClr val="FFFF00"/>
                </a:solidFill>
              </a:rPr>
              <a:t>eutrophication</a:t>
            </a:r>
            <a:r>
              <a:rPr lang="en-US" sz="2400"/>
              <a:t>.</a:t>
            </a:r>
            <a:endParaRPr/>
          </a:p>
        </p:txBody>
      </p:sp>
      <p:pic>
        <p:nvPicPr>
          <p:cNvPr id="191" name="Google Shape;191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40651" y="146625"/>
            <a:ext cx="2681900" cy="3410174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5"/>
          <p:cNvSpPr txBox="1"/>
          <p:nvPr/>
        </p:nvSpPr>
        <p:spPr>
          <a:xfrm>
            <a:off x="6385750" y="3645325"/>
            <a:ext cx="29718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Caspian Sea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93" name="Google Shape;19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74675" y="4164325"/>
            <a:ext cx="3016924" cy="2008637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5"/>
          <p:cNvSpPr txBox="1"/>
          <p:nvPr/>
        </p:nvSpPr>
        <p:spPr>
          <a:xfrm>
            <a:off x="5907026" y="6325350"/>
            <a:ext cx="32370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</a:rPr>
              <a:t>Algal Bloom in Florida, 2018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6"/>
          <p:cNvSpPr txBox="1"/>
          <p:nvPr>
            <p:ph type="title"/>
          </p:nvPr>
        </p:nvSpPr>
        <p:spPr>
          <a:xfrm>
            <a:off x="32004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u="sng"/>
              <a:t>Eutrophication</a:t>
            </a:r>
            <a:endParaRPr/>
          </a:p>
        </p:txBody>
      </p:sp>
      <p:pic>
        <p:nvPicPr>
          <p:cNvPr descr="http://www.bbc.co.uk/staticarchive/05e29b2e4fb11a0954c97cbe5273999767ea9fff.jpg" id="201" name="Google Shape;201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1325" y="1052975"/>
            <a:ext cx="5531600" cy="5531600"/>
          </a:xfrm>
          <a:prstGeom prst="rect">
            <a:avLst/>
          </a:prstGeom>
          <a:noFill/>
          <a:ln>
            <a:noFill/>
          </a:ln>
        </p:spPr>
      </p:pic>
      <p:sp>
        <p:nvSpPr>
          <p:cNvPr descr="http://upload.wikimedia.org/wikipedia/commons/3/36/Potomac_green_water.JPG" id="202" name="Google Shape;202;p26"/>
          <p:cNvSpPr/>
          <p:nvPr/>
        </p:nvSpPr>
        <p:spPr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://www.buzzle.com/images/environmental-issues/eutrophic-canal.jpg" id="203" name="Google Shape;203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81651" y="1295399"/>
            <a:ext cx="3601726" cy="2393148"/>
          </a:xfrm>
          <a:prstGeom prst="rect">
            <a:avLst/>
          </a:prstGeom>
          <a:noFill/>
          <a:ln>
            <a:noFill/>
          </a:ln>
        </p:spPr>
      </p:pic>
      <p:sp>
        <p:nvSpPr>
          <p:cNvPr descr="data:image/jpeg;base64,/9j/4AAQSkZJRgABAQAAAQABAAD/2wCEAAkGBxMTEhUTExQWFhUXGBobGBgYFx4cGhgYGhoXHRgcGh4dHCggHBolHBcXITEhJSkrLi4uFx8zODMsNygtLisBCgoKDQwNDg8MDywZFBkrKyssKywsKyssLCsrKysrKysrKyssKysrKysrKysrKysrKysrKysrKysrKysrKysrK//AABEIAL4BCQMBIgACEQEDEQH/xAAcAAACAwEBAQEAAAAAAAAAAAAEBQMGBwIBAAj/xABEEAABAwIEAwUECAQEBQUBAAABAgMRAAQFEiExBkFREyJhcYEHMpGhFBUjQlKxwdFykuHwU2KC8RYzQ1SiF0SDk+Ik/8QAFQEBAQAAAAAAAAAAAAAAAAAAAAH/xAAUEQEAAAAAAAAAAAAAAAAAAAAA/9oADAMBAAIRAxEAPwCot2L2ZRTJClFUHlTO3sHdlJ+X70VbYkAAmYjnTRrG1JHIjrQAowtcSEJ8O6P2r1xuP+iPgKbs46o7Za+Xih55TQIHWP8AKgT/AJR+1fJtSPuoP+kftTe4vUzBRPSuUvJOyCKABmx5wB/pFNLbBFqE5Uq8YA/SisLQHFhJ0nmBNWtjh7IkQpWXnGkUFJdwyAZQnT/L/So02iDp2SZ/hH7Var/DLm3SVIWVIJmYkigm8cURq0hR/hj1NAiGFoJhKEE/wjf1FcfRUDdtP8qf2py/jnMMtgjpSm6xSTOSP4R+9BGq2b/An+QftXqbdA2S2fNA/avhiqOYJ86++sWzPd8tKD1TCBslE/wp/au2lKGgbbV/8aSfyodGJoToUGpGseTySR5UHTylT/yGv5E/tXqFiR9i0f8AQnT5VG/i+c6jTwrgXQOg38aBoHWiIU02OncT+1epZZOgbbn+BP7UuTcxoEwRznSp270AyZj01+VASbdvmhqJ17if2r429qZJQB07g1+VcLuwZyyPhURcUSNRQMbawYykltvafcH7VGvDUqH2SWgDuS2nQ+GlCoLx8fLpXoD4PdJT1oDWsGKRqGVebSf2rtGEJmCy0Z2OVMflQpu3xutRHhFAXF1cSennrQObzDGkD3LcnnCEnTptQLyGBoWmwVbdxPx2pM+lRGqlTvH9ajaeU2Ign+LWgYu4cwdwj0SP2qJeDMHbJ092uW8VB3bFTm/bO6SD8KCBPC6CNFI+FeL4bIj3D5UU8+2IkkVy1etzAUoee1AI7gLgEZdPhQn1Arof5jVo+jKVrn/8q6+gq/H/AOQoErNkCkSjcD8q5ThMmEmPCohjBAAA2AHwpJxHxG+G/su6o7mIIHhQWE4QYPe1Gu41pTbWlw6sJZZWYOqlEZfSqFaY/ctudoFqUrmFyQfMVarHj59QAUiBOqk0Gh4RwetWrqxvtMkCrVY8J26fuk1mCuKbkdnkUU5iPIdOe5qz8M8UPvOBonvTBPOaDSLGwaRolCQI5CmGQREaULbmAAdTRWcUH3ZiIgR0qH6E3+BPwFTpVNe0FL4vwRgIUtKIWkT3dKpVthaHk5kn+laXxVdBtqTsoEGsV4ZxJTd1dhIUpuQBrAmTP6UFlb4Z03n1FfOYEANgag+tF/4fzohGLrAGuXzoBHcHGhyjWo14GqdJH5UaLyYl1GviKIQofeuUJ8zQJjgL/JNeHCHhug+c1Yl4lYtCXb1JPRCTNRu8dYU0mS84s9II/TWgRowlfPN5EaUc1hrnSmNh7UcIVoQtPSUHX1prbe0vBzoHEjzQY/Kgr6cPV94H0qF+wkHfwrQrPiTDnvcfZM+n50waTar27JXkQaDLLclJjvDpU4u3DsSRtqBWpjDGP8NHwrxeEMH/AKafQRQZW+2pWk6flULrKkJ0k+e1aorALc/9MUO5wywdRmHrQZUh5RHeRB8BUS2kmZChWlXXBoPuOH1FKbrgx4DurQrz0oKCu12yk/t41IlpYG23rNW244PuUgHuqPQb0gu0rQSFJg0Cty1UTJEn8q4Var6UQpxZG2tS26l6d3SN6CG37UHvKJ/imKJ7dzqPgf3ptY3CEqlaJ/KmX1qx/hJ/loKCWVfhO0zyoNzDlEErkz8vKrSwwQB39I1HWpHLRKvvjyIoKM7gLZ3KgKh+pGEmBmnnBMGr+MNSR/SuHcDbVJzAeEb0FCSy22FBTrhkylJMpSeXrVh9n94BeIVuTMdDp+dOE8OpOmYesVA7w2rQsqhQM6GKDQ2uLmklSFe8kwaa2vEDKkhWeJrEeLFu2zaRBmdVbkk71UXeLLjLlBiPOaD9Vi72JOh58ori8x23aSSt1IjoZPwGtfmG09oV+2MqXZHQ612/7Qb075BPPJrQa1xnxCVpDjkNW6ZLYVot1R0SY5CetVKy7FCMoVKlHMuOalamszxDGXbhwLeWpeuxOnoK+TiikqJRp4maDUr7MoJyryideRJHKhMWxRLaczoBKRpruarfDvFD7RGZKHW9yFDXXxq+YZhzd2yHUshO8jcelBSxffSO+2ptBGuVadj1Bq0YXiBAyqUh0RM5fltTZjh1BACQNP8ALtRY4ckaKy8tBBoAkpbc+43pE90VKxgjCl95CCB1A38KnseH+wzQSokzJM0yatFHQgEelBXeI8EadBbLTcEdzIkZk+M1l+I8LKbUrKouJBiQk6HxrcLi0G5RrtP9aGS2gDupSjwA3oMEdCkCIWOXMa1wxij6DKHVjloo/vW5v4c05ooJPSQKT3fBFqs6oSD1AoM9tOOcQa924cH+on86sOG+2PEEEBSkrHPOP2pq57Mbc7LKfWf1pVd+zZCZh0+v+9Ba8N9uo0DzHmUEj9KtFr7XcNdgFakGJ1GgrF1cBOTo4I8qlX7OncmdLzZP4SIP50G4Yixd3KO3sbodmtOiTznoeVUBu8umnSh9SwRpGYkFVUzCncUs8waLpQnTRWg8qfW3Hd04jK+wVRutXdII/wBOpoLhY3eIJQVpdkJ3BPLpT/DsUZd0fQkkjpr+VZgz7QVpUodjlRyWkFcn0ECk2K+0Z5Su4keZEfKg25/hppzVlwJP4TFJrzAXmz3pjwrIF+0W6JBITp0kVZ+EvaNcvO5X1jswNATJnz6UF2ThoMZia7+qW/xf38aPw3FWXjBygnmVAUz+hs/iT/8AYn96CsWWGaCRyH5UX9CA73IU7LDhZSEpGoGuk7DWofqd0kZnjlA2iJPOgUl0DUiJrlpYV9wK9YpqeH0yYcPiIB+FSDB0JGio+FAttrdAI7njFHpLUf8ALFD31jKSEKAPXY0huWrhEkEjpJBnzoHVyhhQhbSVjkCNqreLcJ2L6VH6OUK5FJIpxZ3JIGbRXP8AepLtyRBVB5Cgzm/9mKV627qgeikyAfMUnvvZtiA2AcA6GtRD6tgqBzrhy/cBgKPhrvQZGPZ9iH+BHiVCKkc9nl6BJCJHLNWp/TVJ0UsyfWug8o7LoMjZ4SuwYLUjwV0rXfZw3cMApfaAaJkd7UadK8LyQQCSJ8JohtWxSpUeFBJxpxKwwtBRCdQCAdTRTOKNKjKSoET1pVfcO29yUqdQCddzRVjgTbSQBAA2if1oDFXbfkfKo+3QoxmPnXS7JJ0IPpXrdk2nUSYoPQvTeajyHTYmp4jY/KpWXBsYI+FAOXAkap18ATQr16APcI8Ij5U+OIJA2FIcWuHFQpGUqCiIPQiggOIp55a8N2jLE/KaU4ihRCQcszuJ5VE7azOp1jnQPEIQoGIPP3f61EbVO9ITbuDULMjbxFdXGNXDaR3c0co/OgcFgdKicQgDUTSxni58936OPE7etcuXrjgPcUPnQFPKbSICUgb7UmuWGV7tJOvOphbK6GuhZqOkUCt3CLRXvMJHikxRGG4bZoOiEg+O8UQrC1ETUS8HXvm9NKC02zjSgkdm1lGmm9F9lbf4Q+f71T2bJ4ER/fwo36PcfgVQaCLd9CG1knVA0HLTnU6b9UDvctdaL4cxpDyQ0uJCR66V1jmEJI7oyydxQL13SgQZHj+lQvOKPPU9NqQ4gXGld+dzGulQpxNcGPOgfqazpE/38KHdtuUjTrQD9/KRClDy50udvTGi1fGgcJtzOqkioXFCImTPypA1ePKkpVKfEiaLb7TYiOe8zQGqqLw6c/7514ErOkivYVvpE9P71oPkOAyI+VQ3DyEjYpipnG1xz18IqN1CuhiKBFdX7iiS2oBI2nn40bw9cOITlckpJJHWmCWm+aBE78zRzC2ecn0igKaeRyn4VIbkDkai+mNp60LdYkjkPWgYfWadR+ldC9EcvhVbcxZoj3o9NqJtX0rEgg+tA4TdgEaTNd/Skk6COtL2bqIGh/OhzZvKWQgKI3NA8W+mIP5VApSVExv0I0FTWlg+dA3sNzNSXtqtCcy0cuR286Cr4qtRuWRCQmFTHkaJFkDqNaiv30583PceHhTG1WogHQDxoBTh8DUb0MvC2/EH1puhwGBI3NdkI3n51QnRZDqYFfCzBPOmLZBIAJ8eetH22Huq90HU7kVAmXhsayfhXzdnrpVoRwvcK95wJHh+tHW/CYSZLij6UFXYsdII+B0oljDUbFNWO5wNQEtmfA6Unfv1tGFIjw5zQcs4agHaKL+rh1NBs48kkaeelE/XbfQ/OgqdhehAEpgwk6b1b8A4jSv7JznseprKmsSIMR5egr765Obu7gjYaUGkcS2koXmVEVS7S6aWSiSFp/Sn9txG3cMqzlKHEJgg8ydorFccvVNXy1A+6rYGNDuKDYUqYSrM5nUY21ygDp413bYhZFSUlo/aA5Vb6fGqfh+NKKRBUCUwQVbg0I/hqDqCQT+FR0oNDbt7KAACddAdNfGjX7Zsjs4gRyOtZWiwIQUlajJmcxnTpVms8cWgZZJA2kTy50F1ZsGkp0E6RqZNSNspgAbcqqrGNqUSkxpzj+tSpxFyYCt/Cge3dqpXuyR48qV3uGuCR0j51Mi8eVITtzgGpSXSPE+c0CR5lxvQ7aRURbVl1VMSfjTC7euARlyCCZzdOm1KGF3CyrOEAk6AK+FB8tyCJIBO0nc122tB+8mek617d2qyIy6gggztyNG2WHJWsgwPGBrQJLqwbVun1/pRnDuGK7UIylQPQVfcO4aaJGnL++VWizsUNiEgDxoFFlwy0kAxBpuxaJbHdSP1oqvqDlSZFL7+wC05TsaZV4RQZRxJhiml7kiPUUjbSs65o/WtJ40tAUoJmJgx5Gs3tXgRz3Ig+FB8VkEJKgmepFXvAeFWnGwtTxdnkkwPKse40LqQViMpjl3hHTpXfCHFNvbNJCXi0794946/lQfoe0wtloQlIHid6LISNwBWUPe0NxlpKw4HMxATI3J9ZinGF8ShULeuG1Kj3fup8gDQaEk17VfY4iCh3VtK8jFSnGlD7ifRVA4W3NJcdw4qGh0oe44mUgSW4+f5VX8V4+WkaBsDxBoI/ouUkHWvexT0r3A8Qfu1FaoCANIEAnw686e/Vx60GMvWuYRoCPdlUa+NArw+5BCw8lAG6QCdefpRRt1rGqVaGfe0or6GtUDKkp596g8XaAolRSSNdtSfSq0nDBcKWp1paFzIWnVKv4hV7s8CcIJy93bQ9aYWnDLqTp8yKCrWmCJAzd4rjmIGldKt4mB51dzw4TusD1FeDh6JhaT1lQoKMwypCs05vDkPKju2JRrsCPSriOF1qEhbcHyqd7gZZBlTYEeEGgWcMWlo6khavtBv3o320rRbDC7ZpPdQgaakifnWQ4pgC2lEtvpClcgNCU1WsWxPGEKJkqQBunUR8Zmg/Qrt2wnknTkAKq2P8cMWxzKATrAHMmsAdxnESSCXpPgflQmJ3d2+AXgtQTzKToaDarj2i2zhCFKR3uW8edLbm9sS4nKoIXvOaPl41kVtgVy4MyGlEbzoPzqb/hu9OvYuE9dP3oNjQpKiQlUkD0+NdWbiz7oArP8ADsPu0oTDr6VaZk5QoROwNWrD7a5J7LO4c8a5AInag0nh6+lQCpBgVbGzpWWrsbplxKFu5QB+HU+oq7YRfoISkr73jprQP6+pU/j7CXC1nlYEkDlXVnjbThISdtydAPjQM6+ob6SCJQQryNSIX1OvPoKBJxa2tTSMqVEhYPd3A1qmX/CimwXMykgmY0Vv5Vpy1JI1iOXjS18cykHwn+5oMzvcNywD3gRIlO/hrVbxHCLYKSOxSpyZCQnY9VRy860TiR7P9kFQ4rUc8g66flVbQyxbFCAorcdBKnD76yneekdKCr4jwf2x7Rbywo7ADup6AA7Upe4Pu2dWXpHQ6f0rQngIzTryANdtLJmRtQZK7c37B7wV+Y+Vds8c3KdJHzrUezCpBT8TUK+H7dwFKmka7GNTQZtcceXKufzP7014Txa0ccDl/cOKUDo1ByeGY8z4U6uuA7MggJWD1CtqWK9nDRiH1euWg1a045sDCUXDYEAJTBERRv8Axba/9y38Kx9j2ZIUoAXCj17oph/6To/7h34CgpKPpSlEpdAGY/e0G42qUN3kkJdBIPX96mbaXmUUpSkJWo6R1OlEpuiIhJHMkiUn486D1pN+BrdhJ5DMd+mlSItb5W94ofH96ntXhCiNZ5RBo1VwBBO55dKAT6ruAYXfOgmPKfjQrnDr6lQLxyZO6j6fep8pcgzz51LaNpnXfxoBcCs3GSSu5Lp/CSQB86ZYtxOUNhClKVqYRPeWr7oHhQT+EZnO0J5QQFEA9CY0mk2K8Ov3BSczbYRomdyOpNAfZ4y+4ol4IYQNEJUoBc/eIkbU3wzGLclLPbJWtU6I73qVbTS/CuGkBTRuXu0U3OqjKYUCDJOvjRtixapHZtBo6+82nXzzAan1oGTtyhpKi0FOFOqhMkHp1qu2nFmcqSu1dSgyScs7czptTBzh8u3ibhXcaShI0JK3FDQ5hzrpXC1w4sq7RSG1LUAlxIUA3poBynWgZYc4wpCXEpJSsDKRzo/tUkSUkCdN+VdYdgfZgN5iUJ9wAAAegpovDyY1gDlQAN3Ue6AD5bijbK6OeSdiDzjSp0W5OkAEflThrCkONNqCshEz4+dA4urZD6AT5g8xVEDpbuF261d9JKkaHVCuY8oq2WmKIBSzOydzVV9pgXbqYxJpGbsVZXkxMtKgH4UHyVgEiNZ1UU7nz50uxG7+2bbeZcUls6jUAhWoJA3orCsUZv8AvWsKUgg9kpwJUJ5+VWXA7xRS4q5CUwsDOSIJH3deQ2mgcYeyAlJSnKCBA2geVZ/jNzeXGKow9ayhgguqyHKS2IBBI1gk0Xxp7QGLZYTmJJ/DqBA5+FLOCb5Tn0jFrkZErbDTIUf+mkkqOvVQ+VAx9oXE4w7s0NuAZxlyEyUyfe8NK6434yRZNJaAUt1SAQqZ0MAnTY61j2K4g3iN29c3CoZQmE6gExsAJn4UNh2IvXbiLdDZcWt1CpBKlJbSRoegAGtBtCLANoQXEqSpwSFr5qMGD0rO+NrxTKEuaIfSshAO8H3j60z9u+NBLjLLL6krEFxCToI2Oh0Om1Zvij9xfvBQQpyBlBA00G6jsPWgueGPuKCS84gGM2hHpzov6en3g9J55dQOlUDCcTNk9JS29yUNwIOoBrTLPivD1N5kOobUYzIUmP8AyjWgFZxNZM7+OUiiGcdJOoiNhqI8aMZxZhyVZ0qBOmXUDTTblRbbLStSgFR0G1AGxiAUe73p3/s0Y0sGYhOv+9SowwKOiYMctBUn1YqPdE+BoJGbsJhJAJOx2+NFdr/D/NQLbJSQn50f2avxfKgzgWEalJMkkmOtDoSoAZRMnXwA6VZLhlyO6rca0H9GWByOv4ZI8qCL6Kk6AhJ3mOXOhHkGRBgDeBv+1N7a3XvsNvdNdpsUpBJ13gnagVhmU5pO8RNMGrUxObUxoRtHSvmsyB3YXzH9mm9laLWAtaFAKG2mlAG1bE7qknlGlEN4eJzZQCNf9xR30OCNF6baV6q2XmAGvMjnQBt27UkrYGvvGZ+FG2Smk6obypGggD1rxaC0e8k5VesUQ2gJCTMx90c5oC7e+bEJyiT4f3rXRxNJVk7NUjaf1oV1YT3i2oREGZo+1uAqDIk8ooCGGyDtJJ5DSi/oyjqdfCpmFHKQImKmK4Efejagjt7ZMiBy58q5v7ZYSQyvKvkYkT4iiWgdo8zRgYJ97agyTHcMxZay4zBXOsaBUDl08qrOKe0fEmm1W1yxlkFKu0SRI9RBrf1WTfIkEazNJ8ScRHZ3TaXGo94pB08SdjQfmFDVxa9lcoJQF95CkkiYMwaufE/tHcxGy7ANKacRC1qbV3VxvI+dXTGvZrZ3mZxp11vbIAoKQNOnKqVd+xzEkFXY9m4ggjMFZSodCDQQ+z7AnMTdK7tyLZgZlkj3wn7s9NNai9pHG4uV9hbHLbt90ZdAoAcvCpMSdxJkfQHA0ySkIJCgkZYkyep61QHm8qimQYMaGR6GgkZaW4oIQCpRMJSkak+ArVcKcbwO3Ona4g8mcqd0JI0Gk6DWTWd4VjH0YZ2ZDx0KyAQlPPL4mj0Yq8+S64tSU7FSEErUOmblQR4RYvXby7hyVBJzuLV7s75STt5UNiWPqVmQyAy0VElLZjMepNS41xCpbSbZpHZMJ1y/eWfxLMamg8LwC4uCA00ogmMxEJ+J0oFkVYeErV9avs1BKZ1JRnBPkav2Aey1kJSbolSo1AVCQavOB4TZWwypKGwnxmfOedBnT3CuIAZmltq0nKGskn0odbFzYsoubkKKw57qZgAzvyjStmRiDKhKVBZ8BpX13hzVwkB5AUjfKdiaCvYM6H0pdTsRPe3piGPGKbptEJTDaAkDQAaaV40x13j4UC02xIGUetffVy/D40zVap5Hz8T1qH6N4/OgzxxahkyiJGpO1EB1KRJ11EHx8azzjPHJUltK1lSADmBhIJ3B68/jTfhzEFOsErSIJjvHfyoLbMkpVqDrIoti1bB116gnSKr1kXU90gZZImfu+FGIvNdJOXnFBZHG2U5NE5eU86jvcZQy0VujSYSlEqJ8gNaQocW4UKEEInRXWaVXri+0U46tLxSR2aG+6pAO/hQWNPE5CkqIDaCPcWO9HXrtTFriW0cWAkkuxokAjN1gVlmOcQLACvoqQUnLncJUokztRGDuYk+8lKghspAUFqTBSn/KeZig18IQQSlW8b7+R8aiXhyVHNPKP61TbPiJ0vqbLSkQYSuO65G89D41bMPxEPtrOXKpJywTzH6eNA2tsOQvdR2iuvqlQPdMiIilFniQnWUlJjzM8qO+ukpUZVO4InYigYos1IjNpIO24pnaNQSQJkb1Vn+KEgGJ0576GohxIqNTlHXr/WgurlwBGgoJWIjXMoEDpVJfxRS5AnWNc0bHpUC7pU5okE6gGgua8TSrQculL8Su2ltqQ6oZDOYkwUjmapbF4tS15XMsEAJ8BRd8+HGy26MyVgpVGhigSoxtNvmctnS5bpXlUSCSPEGtLwjGQ42hTbgWVCRHT/NVCTaJRb9k0AW8shGgk+J3oDBMXTY5nHWXQhRCkISZCFH3pA1KfCgae1fCmO0ZubtJDa4CiiffA0zRy8arC04fcsLt7JttLpG+QmPHNvVx4/uTd4Q8tTcAAOJPlVe9mOCTbIcTlzKHTUiTuaDOr3g29b3ZJHVJmgWr25YTlBcbTMwRAn1FfoRGGBJE5iTJmdE+Fe3duhScq2kq66Cg/PD+NPrzFa8xVvIH7VNYcQ3DIhDhjodQPIbVtP8AwfaP/wDtQB4aHxrgezWwSQQ0o66gqmOvpQUnCMWVcQFX6goj3AgAz5mrXhVkwhaSolxXMrXPyGlPmuCrFG1ujedQQR86YN4O0hEstoSZ1gTI8v1oOrK6bSSlIkxtyiim8REZgNDyJ2oNWChXeCe8RskxoKjGGIQIJy+ClwZ9TtQMhiaFHcCBGpP986+YxFWsAHWARrIpQiwAUDA585/Kibc7xGhiAI0oGF1iO0aRuDsTUP1j4I+f7UG46ArcR8YqTtW/xJ+H9KD83YglRcUVggZiJA8TTPCsRtUZQoOGOuwJ5xSm/QtKlZpAzGNdNzQdBqrGJpUhJbAVHTp5V6hxX3QIVuJisvtbtbZJQopJEGOlOGsTUEyHQSBGVSfyNBotpiaESlbqRG4kTXlq8la8yU6GRIA286zJeJnNmLSAoiCQN/Gm9lxZDYRGo1PIedBeH8GtlFJU2CZnUk6jbSamNytaglKg2lvbuyZ2j4VT08WaArjL4GTTG0x9h4wlZBI15EnxoJcSwQOOEtPOZlmT9oQlPWAaeWf2CT9puAkg6k+OtVxu8QoqyzA58poZeIvDPIAT+I7wOlBcru4bEcjoZOuvWoHsXQASogkydBVXtbh50KKpTJGQxyFe/RwecqTJX1IPhQWZGKApCo0Ion61QElRSJjQSKpLCIKSl0nNyVGnhHKjlIzLghMCOeoNBZlXiSrYAwND41w7dnTMcoTt40ozhB0ylZ1gnl1o3PmGWDrzG1B8lTbiipBObYqHLzpIcSe+lFhzMpMbzGlWBDoAMCE7HSPU107k7phJnnzjlQeYY+vMAGglMQCSDT8kQmY0nSlrISAISBHMnT0FHMsZssqSTsfDpFAk4wunQytsuKSwWypKUiQ4oEZkua6Jg7c5NFY8lxl/s2EhDIab7IBa20FRJLnuIVrOkHrXHEOELdIQUks5FAZVpSpKzupRIMjTSKiNrdnsXg+ouITC0JcCEgjZSZSQqdAQRvNAZwjeqcuFh15MpaJDIdW4FiR9pmIBBSdCmKYt4hctWt29coZCm5U0Ek6pjSZpVgVhkuV3SpDqkqT78/8AMjOtRy7yBAGlTWeHtt29w06848HyZKjqmfw9NRQJXsUdNsbxTkf/ANHZZQtYUFad8AHLAn3Y5UHZ8Tv3QDr6k5RmTKTELT7vdK0iFcyCYpg3w+tTZa+yCC5mP2pAn8eTLvHKd66Rwym3UVW6kqTBT3lKzJCveEgd5KvHWgYcE4tdLbuWu0aHZwlqT2hbcKSVCd1NiRBPjTV7ELq2w5bjzzbj+ZKc7adAlagIEbnXek3Ddswwh9C0f84BLhSSkACQkI8pOtF4ba2rdqbRIWWlHMZVJzzIUDyg6xQIMRu+zsba7SSHH1OkGAClTeaFBW+bu7HegcPxNVwhx59xt1ZbSomNUKVIIclsgJOgEHnTs8NoWhCFLzoSqcoBTMnvbq0J1kgUcvgu2TmSleVKthlBhOmknUietAfwTezZMgO9sQVA5kwUEGCgeCTpNOUkkyUkRtyml9shhhHZMNQhEnxKjurzopq60Gu8c5kUAt2B7w2OhynnUPc6K+P9KJYY3CAk5lTBMQan+hPdE/zUH5ueQta1gSYJ0mY1NdLs19nmI2O0fOn3D6QpTiYg5iCeupr6+zIBAyxO8a0FbYtVr91JNSjDXcwTlgnYEgbUbZp+1SgkkqnXbYE8qEv1qCoUZ1JB6UFhscBXkJUkpWRG4261F9SrnOlKVoGmbaetL7PGnEgJk9ZmTIplg6llZAVopMqB29ByoAbvByI+7rtyA6ipMPYSw6k++o6AEd348qcP2JfGXNlgwIHzpdZNBttYzqzCYIA39eVAzcSVZjkUJ5CIEc9aY2tuMoCtRA96DpSnB331BWZSScoIOvz0pkwvKFKOsJkielAWmY5TyA6eVCNW0urJhJIACpj/AHrlx1SFB1EbZoPToKaWaEPqQCDJgmdpOvLzoORYoQlS1JC1cyOR/Saht7nOJCI5FP5VY3rDsSUCDFQFqegjUwN6Ba7bxrpKRJ6xXzYG6QZHKpFOJSVJIJ8zUd4hWWQQDtpQfN3w2gkCQeholu6Qo6piBoaEyAIk6z8q+s7eVE8gNvKgOVeAEZe9B18BUtjiQGhGpOhFKrxtaQcqhGhjzo9qwSlQUNJiR5igfN3yRJkKH3tedCqXm906H5Unew0EkhSk6g6bUyt3lAZZnxI1oPs6ZKVOZVRpI3FDKQoAaydtp1qS2KXCoLT3pia8uUntSgGAnXz8KCAvKJIUjLBABTz6+VQPJKCMpUems6+VHJtsijqTPwFKb1K83vUBjl/IVoCB90EAk+tCjEDyWEwNU6Ep6A1WrwBRCIyrM95JjYUus7swUFCSuDmWSe9lmOW9BfGMTyokgrInujcnw5a0Q1jYhKsigo6FKtctVbh+5U41nJgklOnQU1SxIUEnKVA689qC0HE5AUBEbeIqdFylYgqjmBEeflWaWDz6VFPbqUEAkAjpT1m+cUEHTUx8RQaNaXjYEAJJAmZ1Fd/Ww6is5uX3GUKeKp7NJOn3o5VXf/Ul3/CT/N/+aD//2Q==" id="204" name="Google Shape;204;p26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data:image/jpeg;base64,/9j/4AAQSkZJRgABAQAAAQABAAD/2wCEAAkGBxMTEhUTExQWFhUXGBobGBgYFx4cGhgYGhoXHRgcGh4dHCggHBolHBcXITEhJSkrLi4uFx8zODMsNygtLisBCgoKDQwNDg8MDywZFBkrKyssKywsKyssLCsrKysrKysrKyssKysrKysrKysrKysrKysrKysrKysrKysrKysrK//AABEIAL4BCQMBIgACEQEDEQH/xAAcAAACAwEBAQEAAAAAAAAAAAAEBQMGBwIBAAj/xABEEAABAwIEAwUECAQEBQUBAAABAgMRAAQFEiExBkFREyJhcYEHMpGhFBUjQlKxwdFykuHwU2KC8RYzQ1SiF0SDk+Ik/8QAFQEBAQAAAAAAAAAAAAAAAAAAAAH/xAAUEQEAAAAAAAAAAAAAAAAAAAAA/9oADAMBAAIRAxEAPwCot2L2ZRTJClFUHlTO3sHdlJ+X70VbYkAAmYjnTRrG1JHIjrQAowtcSEJ8O6P2r1xuP+iPgKbs46o7Za+Xih55TQIHWP8AKgT/AJR+1fJtSPuoP+kftTe4vUzBRPSuUvJOyCKABmx5wB/pFNLbBFqE5Uq8YA/SisLQHFhJ0nmBNWtjh7IkQpWXnGkUFJdwyAZQnT/L/So02iDp2SZ/hH7Var/DLm3SVIWVIJmYkigm8cURq0hR/hj1NAiGFoJhKEE/wjf1FcfRUDdtP8qf2py/jnMMtgjpSm6xSTOSP4R+9BGq2b/An+QftXqbdA2S2fNA/avhiqOYJ86++sWzPd8tKD1TCBslE/wp/au2lKGgbbV/8aSfyodGJoToUGpGseTySR5UHTylT/yGv5E/tXqFiR9i0f8AQnT5VG/i+c6jTwrgXQOg38aBoHWiIU02OncT+1epZZOgbbn+BP7UuTcxoEwRznSp270AyZj01+VASbdvmhqJ17if2r429qZJQB07g1+VcLuwZyyPhURcUSNRQMbawYykltvafcH7VGvDUqH2SWgDuS2nQ+GlCoLx8fLpXoD4PdJT1oDWsGKRqGVebSf2rtGEJmCy0Z2OVMflQpu3xutRHhFAXF1cSennrQObzDGkD3LcnnCEnTptQLyGBoWmwVbdxPx2pM+lRGqlTvH9ajaeU2Ign+LWgYu4cwdwj0SP2qJeDMHbJ092uW8VB3bFTm/bO6SD8KCBPC6CNFI+FeL4bIj3D5UU8+2IkkVy1etzAUoee1AI7gLgEZdPhQn1Arof5jVo+jKVrn/8q6+gq/H/AOQoErNkCkSjcD8q5ThMmEmPCohjBAAA2AHwpJxHxG+G/su6o7mIIHhQWE4QYPe1Gu41pTbWlw6sJZZWYOqlEZfSqFaY/ctudoFqUrmFyQfMVarHj59QAUiBOqk0Gh4RwetWrqxvtMkCrVY8J26fuk1mCuKbkdnkUU5iPIdOe5qz8M8UPvOBonvTBPOaDSLGwaRolCQI5CmGQREaULbmAAdTRWcUH3ZiIgR0qH6E3+BPwFTpVNe0FL4vwRgIUtKIWkT3dKpVthaHk5kn+laXxVdBtqTsoEGsV4ZxJTd1dhIUpuQBrAmTP6UFlb4Z03n1FfOYEANgag+tF/4fzohGLrAGuXzoBHcHGhyjWo14GqdJH5UaLyYl1GviKIQofeuUJ8zQJjgL/JNeHCHhug+c1Yl4lYtCXb1JPRCTNRu8dYU0mS84s9II/TWgRowlfPN5EaUc1hrnSmNh7UcIVoQtPSUHX1prbe0vBzoHEjzQY/Kgr6cPV94H0qF+wkHfwrQrPiTDnvcfZM+n50waTar27JXkQaDLLclJjvDpU4u3DsSRtqBWpjDGP8NHwrxeEMH/AKafQRQZW+2pWk6flULrKkJ0k+e1aorALc/9MUO5wywdRmHrQZUh5RHeRB8BUS2kmZChWlXXBoPuOH1FKbrgx4DurQrz0oKCu12yk/t41IlpYG23rNW244PuUgHuqPQb0gu0rQSFJg0Cty1UTJEn8q4Var6UQpxZG2tS26l6d3SN6CG37UHvKJ/imKJ7dzqPgf3ptY3CEqlaJ/KmX1qx/hJ/loKCWVfhO0zyoNzDlEErkz8vKrSwwQB39I1HWpHLRKvvjyIoKM7gLZ3KgKh+pGEmBmnnBMGr+MNSR/SuHcDbVJzAeEb0FCSy22FBTrhkylJMpSeXrVh9n94BeIVuTMdDp+dOE8OpOmYesVA7w2rQsqhQM6GKDQ2uLmklSFe8kwaa2vEDKkhWeJrEeLFu2zaRBmdVbkk71UXeLLjLlBiPOaD9Vi72JOh58ori8x23aSSt1IjoZPwGtfmG09oV+2MqXZHQ612/7Qb075BPPJrQa1xnxCVpDjkNW6ZLYVot1R0SY5CetVKy7FCMoVKlHMuOalamszxDGXbhwLeWpeuxOnoK+TiikqJRp4maDUr7MoJyryideRJHKhMWxRLaczoBKRpruarfDvFD7RGZKHW9yFDXXxq+YZhzd2yHUshO8jcelBSxffSO+2ptBGuVadj1Bq0YXiBAyqUh0RM5fltTZjh1BACQNP8ALtRY4ckaKy8tBBoAkpbc+43pE90VKxgjCl95CCB1A38KnseH+wzQSokzJM0yatFHQgEelBXeI8EadBbLTcEdzIkZk+M1l+I8LKbUrKouJBiQk6HxrcLi0G5RrtP9aGS2gDupSjwA3oMEdCkCIWOXMa1wxij6DKHVjloo/vW5v4c05ooJPSQKT3fBFqs6oSD1AoM9tOOcQa924cH+on86sOG+2PEEEBSkrHPOP2pq57Mbc7LKfWf1pVd+zZCZh0+v+9Ba8N9uo0DzHmUEj9KtFr7XcNdgFakGJ1GgrF1cBOTo4I8qlX7OncmdLzZP4SIP50G4Yixd3KO3sbodmtOiTznoeVUBu8umnSh9SwRpGYkFVUzCncUs8waLpQnTRWg8qfW3Hd04jK+wVRutXdII/wBOpoLhY3eIJQVpdkJ3BPLpT/DsUZd0fQkkjpr+VZgz7QVpUodjlRyWkFcn0ECk2K+0Z5Su4keZEfKg25/hppzVlwJP4TFJrzAXmz3pjwrIF+0W6JBITp0kVZ+EvaNcvO5X1jswNATJnz6UF2ThoMZia7+qW/xf38aPw3FWXjBygnmVAUz+hs/iT/8AYn96CsWWGaCRyH5UX9CA73IU7LDhZSEpGoGuk7DWofqd0kZnjlA2iJPOgUl0DUiJrlpYV9wK9YpqeH0yYcPiIB+FSDB0JGio+FAttrdAI7njFHpLUf8ALFD31jKSEKAPXY0huWrhEkEjpJBnzoHVyhhQhbSVjkCNqreLcJ2L6VH6OUK5FJIpxZ3JIGbRXP8AepLtyRBVB5Cgzm/9mKV627qgeikyAfMUnvvZtiA2AcA6GtRD6tgqBzrhy/cBgKPhrvQZGPZ9iH+BHiVCKkc9nl6BJCJHLNWp/TVJ0UsyfWug8o7LoMjZ4SuwYLUjwV0rXfZw3cMApfaAaJkd7UadK8LyQQCSJ8JohtWxSpUeFBJxpxKwwtBRCdQCAdTRTOKNKjKSoET1pVfcO29yUqdQCddzRVjgTbSQBAA2if1oDFXbfkfKo+3QoxmPnXS7JJ0IPpXrdk2nUSYoPQvTeajyHTYmp4jY/KpWXBsYI+FAOXAkap18ATQr16APcI8Ij5U+OIJA2FIcWuHFQpGUqCiIPQiggOIp55a8N2jLE/KaU4ihRCQcszuJ5VE7azOp1jnQPEIQoGIPP3f61EbVO9ITbuDULMjbxFdXGNXDaR3c0co/OgcFgdKicQgDUTSxni58936OPE7etcuXrjgPcUPnQFPKbSICUgb7UmuWGV7tJOvOphbK6GuhZqOkUCt3CLRXvMJHikxRGG4bZoOiEg+O8UQrC1ETUS8HXvm9NKC02zjSgkdm1lGmm9F9lbf4Q+f71T2bJ4ER/fwo36PcfgVQaCLd9CG1knVA0HLTnU6b9UDvctdaL4cxpDyQ0uJCR66V1jmEJI7oyydxQL13SgQZHj+lQvOKPPU9NqQ4gXGld+dzGulQpxNcGPOgfqazpE/38KHdtuUjTrQD9/KRClDy50udvTGi1fGgcJtzOqkioXFCImTPypA1ePKkpVKfEiaLb7TYiOe8zQGqqLw6c/7514ErOkivYVvpE9P71oPkOAyI+VQ3DyEjYpipnG1xz18IqN1CuhiKBFdX7iiS2oBI2nn40bw9cOITlckpJJHWmCWm+aBE78zRzC2ecn0igKaeRyn4VIbkDkai+mNp60LdYkjkPWgYfWadR+ldC9EcvhVbcxZoj3o9NqJtX0rEgg+tA4TdgEaTNd/Skk6COtL2bqIGh/OhzZvKWQgKI3NA8W+mIP5VApSVExv0I0FTWlg+dA3sNzNSXtqtCcy0cuR286Cr4qtRuWRCQmFTHkaJFkDqNaiv30583PceHhTG1WogHQDxoBTh8DUb0MvC2/EH1puhwGBI3NdkI3n51QnRZDqYFfCzBPOmLZBIAJ8eetH22Huq90HU7kVAmXhsayfhXzdnrpVoRwvcK95wJHh+tHW/CYSZLij6UFXYsdII+B0oljDUbFNWO5wNQEtmfA6Unfv1tGFIjw5zQcs4agHaKL+rh1NBs48kkaeelE/XbfQ/OgqdhehAEpgwk6b1b8A4jSv7JznseprKmsSIMR5egr765Obu7gjYaUGkcS2koXmVEVS7S6aWSiSFp/Sn9txG3cMqzlKHEJgg8ydorFccvVNXy1A+6rYGNDuKDYUqYSrM5nUY21ygDp413bYhZFSUlo/aA5Vb6fGqfh+NKKRBUCUwQVbg0I/hqDqCQT+FR0oNDbt7KAACddAdNfGjX7Zsjs4gRyOtZWiwIQUlajJmcxnTpVms8cWgZZJA2kTy50F1ZsGkp0E6RqZNSNspgAbcqqrGNqUSkxpzj+tSpxFyYCt/Cge3dqpXuyR48qV3uGuCR0j51Mi8eVITtzgGpSXSPE+c0CR5lxvQ7aRURbVl1VMSfjTC7euARlyCCZzdOm1KGF3CyrOEAk6AK+FB8tyCJIBO0nc122tB+8mek617d2qyIy6gggztyNG2WHJWsgwPGBrQJLqwbVun1/pRnDuGK7UIylQPQVfcO4aaJGnL++VWizsUNiEgDxoFFlwy0kAxBpuxaJbHdSP1oqvqDlSZFL7+wC05TsaZV4RQZRxJhiml7kiPUUjbSs65o/WtJ40tAUoJmJgx5Gs3tXgRz3Ig+FB8VkEJKgmepFXvAeFWnGwtTxdnkkwPKse40LqQViMpjl3hHTpXfCHFNvbNJCXi0794946/lQfoe0wtloQlIHid6LISNwBWUPe0NxlpKw4HMxATI3J9ZinGF8ShULeuG1Kj3fup8gDQaEk17VfY4iCh3VtK8jFSnGlD7ifRVA4W3NJcdw4qGh0oe44mUgSW4+f5VX8V4+WkaBsDxBoI/ouUkHWvexT0r3A8Qfu1FaoCANIEAnw686e/Vx60GMvWuYRoCPdlUa+NArw+5BCw8lAG6QCdefpRRt1rGqVaGfe0or6GtUDKkp596g8XaAolRSSNdtSfSq0nDBcKWp1paFzIWnVKv4hV7s8CcIJy93bQ9aYWnDLqTp8yKCrWmCJAzd4rjmIGldKt4mB51dzw4TusD1FeDh6JhaT1lQoKMwypCs05vDkPKju2JRrsCPSriOF1qEhbcHyqd7gZZBlTYEeEGgWcMWlo6khavtBv3o320rRbDC7ZpPdQgaakifnWQ4pgC2lEtvpClcgNCU1WsWxPGEKJkqQBunUR8Zmg/Qrt2wnknTkAKq2P8cMWxzKATrAHMmsAdxnESSCXpPgflQmJ3d2+AXgtQTzKToaDarj2i2zhCFKR3uW8edLbm9sS4nKoIXvOaPl41kVtgVy4MyGlEbzoPzqb/hu9OvYuE9dP3oNjQpKiQlUkD0+NdWbiz7oArP8ADsPu0oTDr6VaZk5QoROwNWrD7a5J7LO4c8a5AInag0nh6+lQCpBgVbGzpWWrsbplxKFu5QB+HU+oq7YRfoISkr73jprQP6+pU/j7CXC1nlYEkDlXVnjbThISdtydAPjQM6+ob6SCJQQryNSIX1OvPoKBJxa2tTSMqVEhYPd3A1qmX/CimwXMykgmY0Vv5Vpy1JI1iOXjS18cykHwn+5oMzvcNywD3gRIlO/hrVbxHCLYKSOxSpyZCQnY9VRy860TiR7P9kFQ4rUc8g66flVbQyxbFCAorcdBKnD76yneekdKCr4jwf2x7Rbywo7ADup6AA7Upe4Pu2dWXpHQ6f0rQngIzTryANdtLJmRtQZK7c37B7wV+Y+Vds8c3KdJHzrUezCpBT8TUK+H7dwFKmka7GNTQZtcceXKufzP7014Txa0ccDl/cOKUDo1ByeGY8z4U6uuA7MggJWD1CtqWK9nDRiH1euWg1a045sDCUXDYEAJTBERRv8Axba/9y38Kx9j2ZIUoAXCj17oph/6To/7h34CgpKPpSlEpdAGY/e0G42qUN3kkJdBIPX96mbaXmUUpSkJWo6R1OlEpuiIhJHMkiUn486D1pN+BrdhJ5DMd+mlSItb5W94ofH96ntXhCiNZ5RBo1VwBBO55dKAT6ruAYXfOgmPKfjQrnDr6lQLxyZO6j6fep8pcgzz51LaNpnXfxoBcCs3GSSu5Lp/CSQB86ZYtxOUNhClKVqYRPeWr7oHhQT+EZnO0J5QQFEA9CY0mk2K8Ov3BSczbYRomdyOpNAfZ4y+4ol4IYQNEJUoBc/eIkbU3wzGLclLPbJWtU6I73qVbTS/CuGkBTRuXu0U3OqjKYUCDJOvjRtixapHZtBo6+82nXzzAan1oGTtyhpKi0FOFOqhMkHp1qu2nFmcqSu1dSgyScs7czptTBzh8u3ibhXcaShI0JK3FDQ5hzrpXC1w4sq7RSG1LUAlxIUA3poBynWgZYc4wpCXEpJSsDKRzo/tUkSUkCdN+VdYdgfZgN5iUJ9wAAAegpovDyY1gDlQAN3Ue6AD5bijbK6OeSdiDzjSp0W5OkAEflThrCkONNqCshEz4+dA4urZD6AT5g8xVEDpbuF261d9JKkaHVCuY8oq2WmKIBSzOydzVV9pgXbqYxJpGbsVZXkxMtKgH4UHyVgEiNZ1UU7nz50uxG7+2bbeZcUls6jUAhWoJA3orCsUZv8AvWsKUgg9kpwJUJ5+VWXA7xRS4q5CUwsDOSIJH3deQ2mgcYeyAlJSnKCBA2geVZ/jNzeXGKow9ayhgguqyHKS2IBBI1gk0Xxp7QGLZYTmJJ/DqBA5+FLOCb5Tn0jFrkZErbDTIUf+mkkqOvVQ+VAx9oXE4w7s0NuAZxlyEyUyfe8NK6434yRZNJaAUt1SAQqZ0MAnTY61j2K4g3iN29c3CoZQmE6gExsAJn4UNh2IvXbiLdDZcWt1CpBKlJbSRoegAGtBtCLANoQXEqSpwSFr5qMGD0rO+NrxTKEuaIfSshAO8H3j60z9u+NBLjLLL6krEFxCToI2Oh0Om1Zvij9xfvBQQpyBlBA00G6jsPWgueGPuKCS84gGM2hHpzov6en3g9J55dQOlUDCcTNk9JS29yUNwIOoBrTLPivD1N5kOobUYzIUmP8AyjWgFZxNZM7+OUiiGcdJOoiNhqI8aMZxZhyVZ0qBOmXUDTTblRbbLStSgFR0G1AGxiAUe73p3/s0Y0sGYhOv+9SowwKOiYMctBUn1YqPdE+BoJGbsJhJAJOx2+NFdr/D/NQLbJSQn50f2avxfKgzgWEalJMkkmOtDoSoAZRMnXwA6VZLhlyO6rca0H9GWByOv4ZI8qCL6Kk6AhJ3mOXOhHkGRBgDeBv+1N7a3XvsNvdNdpsUpBJ13gnagVhmU5pO8RNMGrUxObUxoRtHSvmsyB3YXzH9mm9laLWAtaFAKG2mlAG1bE7qknlGlEN4eJzZQCNf9xR30OCNF6baV6q2XmAGvMjnQBt27UkrYGvvGZ+FG2Smk6obypGggD1rxaC0e8k5VesUQ2gJCTMx90c5oC7e+bEJyiT4f3rXRxNJVk7NUjaf1oV1YT3i2oREGZo+1uAqDIk8ooCGGyDtJJ5DSi/oyjqdfCpmFHKQImKmK4Efejagjt7ZMiBy58q5v7ZYSQyvKvkYkT4iiWgdo8zRgYJ97agyTHcMxZay4zBXOsaBUDl08qrOKe0fEmm1W1yxlkFKu0SRI9RBrf1WTfIkEazNJ8ScRHZ3TaXGo94pB08SdjQfmFDVxa9lcoJQF95CkkiYMwaufE/tHcxGy7ANKacRC1qbV3VxvI+dXTGvZrZ3mZxp11vbIAoKQNOnKqVd+xzEkFXY9m4ggjMFZSodCDQQ+z7AnMTdK7tyLZgZlkj3wn7s9NNai9pHG4uV9hbHLbt90ZdAoAcvCpMSdxJkfQHA0ySkIJCgkZYkyep61QHm8qimQYMaGR6GgkZaW4oIQCpRMJSkak+ArVcKcbwO3Ona4g8mcqd0JI0Gk6DWTWd4VjH0YZ2ZDx0KyAQlPPL4mj0Yq8+S64tSU7FSEErUOmblQR4RYvXby7hyVBJzuLV7s75STt5UNiWPqVmQyAy0VElLZjMepNS41xCpbSbZpHZMJ1y/eWfxLMamg8LwC4uCA00ogmMxEJ+J0oFkVYeErV9avs1BKZ1JRnBPkav2Aey1kJSbolSo1AVCQavOB4TZWwypKGwnxmfOedBnT3CuIAZmltq0nKGskn0odbFzYsoubkKKw57qZgAzvyjStmRiDKhKVBZ8BpX13hzVwkB5AUjfKdiaCvYM6H0pdTsRPe3piGPGKbptEJTDaAkDQAaaV40x13j4UC02xIGUetffVy/D40zVap5Hz8T1qH6N4/OgzxxahkyiJGpO1EB1KRJ11EHx8azzjPHJUltK1lSADmBhIJ3B68/jTfhzEFOsErSIJjvHfyoLbMkpVqDrIoti1bB116gnSKr1kXU90gZZImfu+FGIvNdJOXnFBZHG2U5NE5eU86jvcZQy0VujSYSlEqJ8gNaQocW4UKEEInRXWaVXri+0U46tLxSR2aG+6pAO/hQWNPE5CkqIDaCPcWO9HXrtTFriW0cWAkkuxokAjN1gVlmOcQLACvoqQUnLncJUokztRGDuYk+8lKghspAUFqTBSn/KeZig18IQQSlW8b7+R8aiXhyVHNPKP61TbPiJ0vqbLSkQYSuO65G89D41bMPxEPtrOXKpJywTzH6eNA2tsOQvdR2iuvqlQPdMiIilFniQnWUlJjzM8qO+ukpUZVO4InYigYos1IjNpIO24pnaNQSQJkb1Vn+KEgGJ0576GohxIqNTlHXr/WgurlwBGgoJWIjXMoEDpVJfxRS5AnWNc0bHpUC7pU5okE6gGgua8TSrQculL8Su2ltqQ6oZDOYkwUjmapbF4tS15XMsEAJ8BRd8+HGy26MyVgpVGhigSoxtNvmctnS5bpXlUSCSPEGtLwjGQ42hTbgWVCRHT/NVCTaJRb9k0AW8shGgk+J3oDBMXTY5nHWXQhRCkISZCFH3pA1KfCgae1fCmO0ZubtJDa4CiiffA0zRy8arC04fcsLt7JttLpG+QmPHNvVx4/uTd4Q8tTcAAOJPlVe9mOCTbIcTlzKHTUiTuaDOr3g29b3ZJHVJmgWr25YTlBcbTMwRAn1FfoRGGBJE5iTJmdE+Fe3duhScq2kq66Cg/PD+NPrzFa8xVvIH7VNYcQ3DIhDhjodQPIbVtP8AwfaP/wDtQB4aHxrgezWwSQQ0o66gqmOvpQUnCMWVcQFX6goj3AgAz5mrXhVkwhaSolxXMrXPyGlPmuCrFG1ujedQQR86YN4O0hEstoSZ1gTI8v1oOrK6bSSlIkxtyiim8REZgNDyJ2oNWChXeCe8RskxoKjGGIQIJy+ClwZ9TtQMhiaFHcCBGpP986+YxFWsAHWARrIpQiwAUDA585/Kibc7xGhiAI0oGF1iO0aRuDsTUP1j4I+f7UG46ArcR8YqTtW/xJ+H9KD83YglRcUVggZiJA8TTPCsRtUZQoOGOuwJ5xSm/QtKlZpAzGNdNzQdBqrGJpUhJbAVHTp5V6hxX3QIVuJisvtbtbZJQopJEGOlOGsTUEyHQSBGVSfyNBotpiaESlbqRG4kTXlq8la8yU6GRIA286zJeJnNmLSAoiCQN/Gm9lxZDYRGo1PIedBeH8GtlFJU2CZnUk6jbSamNytaglKg2lvbuyZ2j4VT08WaArjL4GTTG0x9h4wlZBI15EnxoJcSwQOOEtPOZlmT9oQlPWAaeWf2CT9puAkg6k+OtVxu8QoqyzA58poZeIvDPIAT+I7wOlBcru4bEcjoZOuvWoHsXQASogkydBVXtbh50KKpTJGQxyFe/RwecqTJX1IPhQWZGKApCo0Ion61QElRSJjQSKpLCIKSl0nNyVGnhHKjlIzLghMCOeoNBZlXiSrYAwND41w7dnTMcoTt40ozhB0ylZ1gnl1o3PmGWDrzG1B8lTbiipBObYqHLzpIcSe+lFhzMpMbzGlWBDoAMCE7HSPU107k7phJnnzjlQeYY+vMAGglMQCSDT8kQmY0nSlrISAISBHMnT0FHMsZssqSTsfDpFAk4wunQytsuKSwWypKUiQ4oEZkua6Jg7c5NFY8lxl/s2EhDIab7IBa20FRJLnuIVrOkHrXHEOELdIQUks5FAZVpSpKzupRIMjTSKiNrdnsXg+ouITC0JcCEgjZSZSQqdAQRvNAZwjeqcuFh15MpaJDIdW4FiR9pmIBBSdCmKYt4hctWt29coZCm5U0Ek6pjSZpVgVhkuV3SpDqkqT78/8AMjOtRy7yBAGlTWeHtt29w06848HyZKjqmfw9NRQJXsUdNsbxTkf/ANHZZQtYUFad8AHLAn3Y5UHZ8Tv3QDr6k5RmTKTELT7vdK0iFcyCYpg3w+tTZa+yCC5mP2pAn8eTLvHKd66Rwym3UVW6kqTBT3lKzJCveEgd5KvHWgYcE4tdLbuWu0aHZwlqT2hbcKSVCd1NiRBPjTV7ELq2w5bjzzbj+ZKc7adAlagIEbnXek3Ddswwh9C0f84BLhSSkACQkI8pOtF4ba2rdqbRIWWlHMZVJzzIUDyg6xQIMRu+zsba7SSHH1OkGAClTeaFBW+bu7HegcPxNVwhx59xt1ZbSomNUKVIIclsgJOgEHnTs8NoWhCFLzoSqcoBTMnvbq0J1kgUcvgu2TmSleVKthlBhOmknUietAfwTezZMgO9sQVA5kwUEGCgeCTpNOUkkyUkRtyml9shhhHZMNQhEnxKjurzopq60Gu8c5kUAt2B7w2OhynnUPc6K+P9KJYY3CAk5lTBMQan+hPdE/zUH5ueQta1gSYJ0mY1NdLs19nmI2O0fOn3D6QpTiYg5iCeupr6+zIBAyxO8a0FbYtVr91JNSjDXcwTlgnYEgbUbZp+1SgkkqnXbYE8qEv1qCoUZ1JB6UFhscBXkJUkpWRG4261F9SrnOlKVoGmbaetL7PGnEgJk9ZmTIplg6llZAVopMqB29ByoAbvByI+7rtyA6ipMPYSw6k++o6AEd348qcP2JfGXNlgwIHzpdZNBttYzqzCYIA39eVAzcSVZjkUJ5CIEc9aY2tuMoCtRA96DpSnB331BWZSScoIOvz0pkwvKFKOsJkielAWmY5TyA6eVCNW0urJhJIACpj/AHrlx1SFB1EbZoPToKaWaEPqQCDJgmdpOvLzoORYoQlS1JC1cyOR/Saht7nOJCI5FP5VY3rDsSUCDFQFqegjUwN6Ba7bxrpKRJ6xXzYG6QZHKpFOJSVJIJ8zUd4hWWQQDtpQfN3w2gkCQeholu6Qo6piBoaEyAIk6z8q+s7eVE8gNvKgOVeAEZe9B18BUtjiQGhGpOhFKrxtaQcqhGhjzo9qwSlQUNJiR5igfN3yRJkKH3tedCqXm906H5Unew0EkhSk6g6bUyt3lAZZnxI1oPs6ZKVOZVRpI3FDKQoAaydtp1qS2KXCoLT3pia8uUntSgGAnXz8KCAvKJIUjLBABTz6+VQPJKCMpUems6+VHJtsijqTPwFKb1K83vUBjl/IVoCB90EAk+tCjEDyWEwNU6Ep6A1WrwBRCIyrM95JjYUus7swUFCSuDmWSe9lmOW9BfGMTyokgrInujcnw5a0Q1jYhKsigo6FKtctVbh+5U41nJgklOnQU1SxIUEnKVA689qC0HE5AUBEbeIqdFylYgqjmBEeflWaWDz6VFPbqUEAkAjpT1m+cUEHTUx8RQaNaXjYEAJJAmZ1Fd/Ww6is5uX3GUKeKp7NJOn3o5VXf/Ul3/CT/N/+aD//2Q==" id="205" name="Google Shape;205;p26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s://earthkam.ucsd.edu/images/deadanimals.jpg" id="206" name="Google Shape;206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95098" y="4323814"/>
            <a:ext cx="3548902" cy="25532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4000" u="sng"/>
              <a:t>Eutrophication</a:t>
            </a:r>
            <a:endParaRPr/>
          </a:p>
        </p:txBody>
      </p:sp>
      <p:sp>
        <p:nvSpPr>
          <p:cNvPr id="213" name="Google Shape;213;p27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Eutrophication can create </a:t>
            </a:r>
            <a:r>
              <a:rPr lang="en-US" u="sng">
                <a:solidFill>
                  <a:srgbClr val="FF0000"/>
                </a:solidFill>
              </a:rPr>
              <a:t>dead zones</a:t>
            </a:r>
            <a:r>
              <a:rPr lang="en-US"/>
              <a:t>, areas in the body water devoid of oxygen.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4" name="Google Shape;21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250" y="2908948"/>
            <a:ext cx="7869401" cy="389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www.tallgrassprairielcc.org/wp-content/uploads/2014/03/GulfofMexico-NASA-CC.jpg" id="220" name="Google Shape;220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794"/>
            <a:ext cx="9573767" cy="6838405"/>
          </a:xfrm>
          <a:prstGeom prst="rect">
            <a:avLst/>
          </a:prstGeom>
          <a:noFill/>
          <a:ln>
            <a:noFill/>
          </a:ln>
        </p:spPr>
      </p:pic>
      <p:sp>
        <p:nvSpPr>
          <p:cNvPr descr="http://www.noaanews.noaa.gov/stories2014/images/map_080414_deadzone.jpg" id="221" name="Google Shape;221;p28"/>
          <p:cNvSpPr/>
          <p:nvPr/>
        </p:nvSpPr>
        <p:spPr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9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u="sng"/>
              <a:t>Biomagnification</a:t>
            </a:r>
            <a:endParaRPr/>
          </a:p>
        </p:txBody>
      </p:sp>
      <p:sp>
        <p:nvSpPr>
          <p:cNvPr id="228" name="Google Shape;228;p29"/>
          <p:cNvSpPr txBox="1"/>
          <p:nvPr>
            <p:ph idx="1" type="body"/>
          </p:nvPr>
        </p:nvSpPr>
        <p:spPr>
          <a:xfrm>
            <a:off x="0" y="1219200"/>
            <a:ext cx="4038600" cy="56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/>
              <a:t>Pollutants can move from one organism to another through a process called </a:t>
            </a:r>
            <a:r>
              <a:rPr lang="en-US" sz="2400">
                <a:solidFill>
                  <a:srgbClr val="FFFF00"/>
                </a:solidFill>
              </a:rPr>
              <a:t>biomagnification</a:t>
            </a:r>
            <a:r>
              <a:rPr lang="en-US" sz="2400"/>
              <a:t>. This occurs when a pollutant moves up the food chain as predators eat prey, and ends up accumulating in higher concentrations in the bodies of predators.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/>
              <a:t>Scientists measure pollutants this way in parts per million (ppm).</a:t>
            </a:r>
            <a:endParaRPr/>
          </a:p>
        </p:txBody>
      </p:sp>
      <p:pic>
        <p:nvPicPr>
          <p:cNvPr id="229" name="Google Shape;229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67200" y="1828800"/>
            <a:ext cx="4695825" cy="3792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0"/>
          <p:cNvSpPr txBox="1"/>
          <p:nvPr>
            <p:ph type="title"/>
          </p:nvPr>
        </p:nvSpPr>
        <p:spPr>
          <a:xfrm>
            <a:off x="457200" y="-120162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/>
              <a:t>Plastic in our Oceans</a:t>
            </a:r>
            <a:endParaRPr u="sng"/>
          </a:p>
        </p:txBody>
      </p:sp>
      <p:sp>
        <p:nvSpPr>
          <p:cNvPr id="236" name="Google Shape;236;p30"/>
          <p:cNvSpPr txBox="1"/>
          <p:nvPr>
            <p:ph idx="1" type="body"/>
          </p:nvPr>
        </p:nvSpPr>
        <p:spPr>
          <a:xfrm>
            <a:off x="547425" y="889575"/>
            <a:ext cx="8229600" cy="1828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So much plastic is in the ocean, that soon we will end up with a pound of plastic for every 3 pounds of fish in the sea.</a:t>
            </a:r>
            <a:endParaRPr/>
          </a:p>
        </p:txBody>
      </p:sp>
      <p:pic>
        <p:nvPicPr>
          <p:cNvPr id="237" name="Google Shape;23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5956" y="2718375"/>
            <a:ext cx="2925644" cy="2194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4513" y="4968300"/>
            <a:ext cx="3088525" cy="1737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085147" y="2794850"/>
            <a:ext cx="7151099" cy="391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1"/>
          <p:cNvSpPr txBox="1"/>
          <p:nvPr>
            <p:ph type="title"/>
          </p:nvPr>
        </p:nvSpPr>
        <p:spPr>
          <a:xfrm>
            <a:off x="457200" y="-120162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/>
              <a:t>Plastic in our Oceans</a:t>
            </a:r>
            <a:endParaRPr u="sng"/>
          </a:p>
        </p:txBody>
      </p:sp>
      <p:sp>
        <p:nvSpPr>
          <p:cNvPr id="246" name="Google Shape;246;p31"/>
          <p:cNvSpPr txBox="1"/>
          <p:nvPr>
            <p:ph idx="1" type="body"/>
          </p:nvPr>
        </p:nvSpPr>
        <p:spPr>
          <a:xfrm>
            <a:off x="547425" y="889575"/>
            <a:ext cx="8229600" cy="1828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Plastics can </a:t>
            </a:r>
            <a:r>
              <a:rPr lang="en-US"/>
              <a:t>affect</a:t>
            </a:r>
            <a:r>
              <a:rPr lang="en-US"/>
              <a:t> up to 96% of biodiversity in the oceans.</a:t>
            </a:r>
            <a:endParaRPr/>
          </a:p>
          <a:p>
            <a:pPr indent="0" lvl="0" marL="45720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Plastic does not decompose or break down, it just gets smaller (microplastics) that can be taken up by all types of life.</a:t>
            </a:r>
            <a:endParaRPr/>
          </a:p>
          <a:p>
            <a:pPr indent="0" lvl="0" marL="45720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Seabirds, whales and turtles are most vulnerable to plastic pollution.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/>
              <a:t>Air Quality</a:t>
            </a:r>
            <a:endParaRPr/>
          </a:p>
        </p:txBody>
      </p:sp>
      <p:sp>
        <p:nvSpPr>
          <p:cNvPr id="97" name="Google Shape;97;p14"/>
          <p:cNvSpPr txBox="1"/>
          <p:nvPr/>
        </p:nvSpPr>
        <p:spPr>
          <a:xfrm>
            <a:off x="228600" y="1371600"/>
            <a:ext cx="8153400" cy="42370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Burning fossil fuels releases compounds that pollute the biosphere.</a:t>
            </a:r>
            <a:endParaRPr sz="3000"/>
          </a:p>
          <a:p>
            <a:pPr indent="-342900" lvl="0" marL="342900" marR="0" rtl="0" algn="l">
              <a:spcBef>
                <a:spcPts val="1050"/>
              </a:spcBef>
              <a:spcAft>
                <a:spcPts val="0"/>
              </a:spcAft>
              <a:buNone/>
            </a:pPr>
            <a:r>
              <a:t/>
            </a:r>
            <a:endParaRPr b="0" i="0" sz="2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spcBef>
                <a:spcPts val="105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342900" marR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" name="Google Shape;9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0" y="2590800"/>
            <a:ext cx="5105400" cy="3398838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4"/>
          <p:cNvSpPr txBox="1"/>
          <p:nvPr/>
        </p:nvSpPr>
        <p:spPr>
          <a:xfrm>
            <a:off x="228600" y="2935850"/>
            <a:ext cx="3744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342900" rtl="0" algn="l">
              <a:spcBef>
                <a:spcPts val="1050"/>
              </a:spcBef>
              <a:spcAft>
                <a:spcPts val="0"/>
              </a:spcAft>
              <a:buNone/>
            </a:pPr>
            <a:r>
              <a:rPr lang="en-US" sz="3000" u="sng">
                <a:solidFill>
                  <a:srgbClr val="FFFF00"/>
                </a:solidFill>
              </a:rPr>
              <a:t>Forms of Air Pollution:</a:t>
            </a:r>
            <a:endParaRPr sz="3000" u="sng"/>
          </a:p>
          <a:p>
            <a:pPr indent="-361950" lvl="0" marL="342900" rtl="0" algn="l">
              <a:spcBef>
                <a:spcPts val="1050"/>
              </a:spcBef>
              <a:spcAft>
                <a:spcPts val="0"/>
              </a:spcAft>
              <a:buClr>
                <a:srgbClr val="FFFF00"/>
              </a:buClr>
              <a:buSzPts val="2400"/>
              <a:buAutoNum type="arabicParenR"/>
            </a:pPr>
            <a:r>
              <a:rPr lang="en-US" sz="2400">
                <a:solidFill>
                  <a:srgbClr val="FFFF00"/>
                </a:solidFill>
              </a:rPr>
              <a:t>Smog</a:t>
            </a:r>
            <a:endParaRPr sz="2400"/>
          </a:p>
          <a:p>
            <a:pPr indent="-209550" lvl="0" marL="342900" rtl="0" algn="l">
              <a:spcBef>
                <a:spcPts val="105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00"/>
              </a:solidFill>
            </a:endParaRPr>
          </a:p>
          <a:p>
            <a:pPr indent="-361950" lvl="0" marL="342900" rtl="0" algn="l">
              <a:spcBef>
                <a:spcPts val="1050"/>
              </a:spcBef>
              <a:spcAft>
                <a:spcPts val="0"/>
              </a:spcAft>
              <a:buClr>
                <a:srgbClr val="FFFF00"/>
              </a:buClr>
              <a:buSzPts val="2400"/>
              <a:buAutoNum type="arabicParenR"/>
            </a:pPr>
            <a:r>
              <a:rPr lang="en-US" sz="2400">
                <a:solidFill>
                  <a:srgbClr val="FFFF00"/>
                </a:solidFill>
              </a:rPr>
              <a:t>Ozone</a:t>
            </a:r>
            <a:endParaRPr sz="2400"/>
          </a:p>
          <a:p>
            <a:pPr indent="-209550" lvl="0" marL="342900" rtl="0" algn="l">
              <a:spcBef>
                <a:spcPts val="105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00"/>
              </a:solidFill>
            </a:endParaRPr>
          </a:p>
          <a:p>
            <a:pPr indent="-361950" lvl="0" marL="342900" rtl="0" algn="l">
              <a:spcBef>
                <a:spcPts val="1050"/>
              </a:spcBef>
              <a:spcAft>
                <a:spcPts val="0"/>
              </a:spcAft>
              <a:buClr>
                <a:srgbClr val="FFFF00"/>
              </a:buClr>
              <a:buSzPts val="2400"/>
              <a:buAutoNum type="arabicParenR"/>
            </a:pPr>
            <a:r>
              <a:rPr lang="en-US" sz="2400">
                <a:solidFill>
                  <a:srgbClr val="FFFF00"/>
                </a:solidFill>
              </a:rPr>
              <a:t>Acid Rain</a:t>
            </a:r>
            <a:endParaRPr sz="2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/>
              <a:t>Plastic in our Oceans</a:t>
            </a:r>
            <a:endParaRPr u="sng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The whale was found in Thailand struggling to swim; a necropsy found 80 plastic shopping bags and other debris had caused it to starve.&#10;➡ Subscribe: http://bit.ly/NatGeoSubscribe&#10;&#10;About National Geographic:&#10;National Geographic is the world's premium destination for science, exploration, and adventure. Through their world-class scientists, photographers, journalists, and filmmakers, Nat Geo gets you closer to the stories that matter and past the edge of what's possible.&#10;&#10;Get More National Geographic:&#10;Official Site: http://bit.ly/NatGeoOfficialSite&#10;Facebook: http://bit.ly/FBNatGeo&#10;Twitter: http://bit.ly/NatGeoTwitter&#10;Instagram: http://bit.ly/NatGeoInsta&#10;&#10;A pilot whale was spotted on May 28 in a southern Thailand canal, struggling to swim. A veterinary team rescued the whale, and attempted to treat the malnourished mammal. The whale regurgitated several plastic bags, but died on June 1.&#10;&#10;Over 17 pounds of plastic waste were removed from the whale’s stomach during a necropsy, including more than 80 plastic bags and other debris. The whale had starved, because the plastic waste prevented it from eating food. &#10;&#10;18 billion pounds of plastics end up in the world’s oceans every year. Avoiding single-use plastics like shopping bags and straws can help reduce the plastics mistakenly ingested by animals.&#10;&#10;Read more in &quot;How This Whale Got Nearly 20 Pounds of Plastic in Its Stomach&quot; &#10;https://bit.ly/2Hl7zLu&#10;&#10;17 Pounds of Plastic Waste Kills Pilot Whale | National Geographic &#10;https://youtu.be/RNVO12C2p6Y&#10;&#10;National Geographic&#10;https://www.youtube.com/natgeo" id="253" name="Google Shape;253;p32" title="17 Pounds of Plastic Waste Kills Pilot Whale | National Geographic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9800" y="1417650"/>
            <a:ext cx="6400800" cy="480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3"/>
          <p:cNvSpPr txBox="1"/>
          <p:nvPr>
            <p:ph type="title"/>
          </p:nvPr>
        </p:nvSpPr>
        <p:spPr>
          <a:xfrm>
            <a:off x="457200" y="-120162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/>
              <a:t>Plastic in our Oceans</a:t>
            </a:r>
            <a:endParaRPr u="sng"/>
          </a:p>
        </p:txBody>
      </p:sp>
      <p:pic>
        <p:nvPicPr>
          <p:cNvPr id="260" name="Google Shape;26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70350"/>
            <a:ext cx="9144000" cy="5916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4"/>
          <p:cNvSpPr txBox="1"/>
          <p:nvPr>
            <p:ph type="title"/>
          </p:nvPr>
        </p:nvSpPr>
        <p:spPr>
          <a:xfrm>
            <a:off x="4495800" y="0"/>
            <a:ext cx="4648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u="sng"/>
              <a:t>The Great Pacific Garbage Patch</a:t>
            </a:r>
            <a:endParaRPr/>
          </a:p>
        </p:txBody>
      </p:sp>
      <p:pic>
        <p:nvPicPr>
          <p:cNvPr id="267" name="Google Shape;267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05400" y="1295400"/>
            <a:ext cx="3867150" cy="261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86300" y="3886200"/>
            <a:ext cx="4457700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-161925"/>
            <a:ext cx="4535488" cy="701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/>
              <a:t>Plastic in our Oceans</a:t>
            </a:r>
            <a:endParaRPr u="sng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35"/>
          <p:cNvSpPr txBox="1"/>
          <p:nvPr>
            <p:ph idx="1" type="body"/>
          </p:nvPr>
        </p:nvSpPr>
        <p:spPr>
          <a:xfrm>
            <a:off x="67675" y="1600200"/>
            <a:ext cx="90762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b="1" lang="en-US" sz="3600"/>
              <a:t>Ways that you can make a difference:</a:t>
            </a:r>
            <a:endParaRPr b="1" sz="3600"/>
          </a:p>
          <a:p>
            <a:pPr indent="-342900" lvl="0" marL="4572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Stop buying single use plastics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Stop using plastic bags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Buy things locally instead of having them shipped from places like Amazon that have lots plastic packaging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Recycle appropriate plastics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Don’t buy products that have plastic microbeads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Vocabulary</a:t>
            </a:r>
            <a:endParaRPr/>
          </a:p>
        </p:txBody>
      </p:sp>
      <p:sp>
        <p:nvSpPr>
          <p:cNvPr id="282" name="Google Shape;282;p3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/>
              <a:t>Smog</a:t>
            </a:r>
            <a:endParaRPr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/>
              <a:t>Ozone</a:t>
            </a:r>
            <a:endParaRPr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/>
              <a:t>Acid Rain</a:t>
            </a:r>
            <a:endParaRPr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/>
              <a:t>Indicator Species</a:t>
            </a:r>
            <a:endParaRPr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/>
              <a:t>Eutrophication</a:t>
            </a:r>
            <a:endParaRPr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/>
              <a:t>Dead Zone</a:t>
            </a:r>
            <a:endParaRPr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/>
              <a:t>Biomagnification</a:t>
            </a:r>
            <a:endParaRPr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5"/>
          <p:cNvSpPr txBox="1"/>
          <p:nvPr>
            <p:ph type="title"/>
          </p:nvPr>
        </p:nvSpPr>
        <p:spPr>
          <a:xfrm>
            <a:off x="3810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u="sng"/>
              <a:t>Smog</a:t>
            </a:r>
            <a:endParaRPr/>
          </a:p>
        </p:txBody>
      </p:sp>
      <p:sp>
        <p:nvSpPr>
          <p:cNvPr id="106" name="Google Shape;106;p15"/>
          <p:cNvSpPr txBox="1"/>
          <p:nvPr>
            <p:ph idx="1" type="body"/>
          </p:nvPr>
        </p:nvSpPr>
        <p:spPr>
          <a:xfrm>
            <a:off x="228600" y="10668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FFFF00"/>
                </a:solidFill>
              </a:rPr>
              <a:t>A type of air pollution caused by the interaction of sunlight with pollutants produced by fossil fuel emissions.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/>
              <a:t>Full of particulates, which are microscopic bits of dust, metal, and unburned fuel (1-10 microns in size).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/>
              <a:t>These can be inhaled and cause many health problems.</a:t>
            </a:r>
            <a:r>
              <a:rPr lang="en-US" sz="2400">
                <a:solidFill>
                  <a:srgbClr val="FFFF00"/>
                </a:solidFill>
              </a:rPr>
              <a:t>  </a:t>
            </a:r>
            <a:endParaRPr/>
          </a:p>
        </p:txBody>
      </p:sp>
      <p:pic>
        <p:nvPicPr>
          <p:cNvPr id="107" name="Google Shape;10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0" y="3352800"/>
            <a:ext cx="7620000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5"/>
          <p:cNvSpPr txBox="1"/>
          <p:nvPr/>
        </p:nvSpPr>
        <p:spPr>
          <a:xfrm>
            <a:off x="0" y="6324600"/>
            <a:ext cx="8458200" cy="400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Bejing:       After a day of rain		        After a day of Sun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u="sng"/>
              <a:t>Ozone</a:t>
            </a:r>
            <a:endParaRPr/>
          </a:p>
        </p:txBody>
      </p:sp>
      <p:sp>
        <p:nvSpPr>
          <p:cNvPr id="115" name="Google Shape;115;p1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/>
              <a:t>NO</a:t>
            </a:r>
            <a:r>
              <a:rPr lang="en-US" sz="2000"/>
              <a:t>2</a:t>
            </a:r>
            <a:r>
              <a:rPr lang="en-US"/>
              <a:t> produced in fossil-fuel combustion  reacts with O</a:t>
            </a:r>
            <a:r>
              <a:rPr lang="en-US" sz="2000"/>
              <a:t>2</a:t>
            </a:r>
            <a:r>
              <a:rPr lang="en-US"/>
              <a:t> to create O</a:t>
            </a:r>
            <a:r>
              <a:rPr lang="en-US" sz="2000"/>
              <a:t>3</a:t>
            </a:r>
            <a:r>
              <a:rPr lang="en-US"/>
              <a:t> (Ozone). Ground level ozone is very dangerous to living things. </a:t>
            </a:r>
            <a:endParaRPr/>
          </a:p>
        </p:txBody>
      </p:sp>
      <p:pic>
        <p:nvPicPr>
          <p:cNvPr id="116" name="Google Shape;11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48200" y="3505200"/>
            <a:ext cx="4257675" cy="3205163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6"/>
          <p:cNvSpPr txBox="1"/>
          <p:nvPr/>
        </p:nvSpPr>
        <p:spPr>
          <a:xfrm>
            <a:off x="0" y="4419600"/>
            <a:ext cx="4495800" cy="15700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Can cause asthma, emphysema, and is very harmful to plants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u="sng"/>
              <a:t>Acid Rain</a:t>
            </a:r>
            <a:endParaRPr/>
          </a:p>
        </p:txBody>
      </p:sp>
      <p:sp>
        <p:nvSpPr>
          <p:cNvPr id="124" name="Google Shape;124;p17"/>
          <p:cNvSpPr txBox="1"/>
          <p:nvPr>
            <p:ph idx="1" type="body"/>
          </p:nvPr>
        </p:nvSpPr>
        <p:spPr>
          <a:xfrm>
            <a:off x="457200" y="9144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/>
              <a:t>Type of precipitation (water formation) produced when pollutants in the water cycle cause rain pH to drop below normal levels.</a:t>
            </a:r>
            <a:endParaRPr/>
          </a:p>
        </p:txBody>
      </p:sp>
      <p:sp>
        <p:nvSpPr>
          <p:cNvPr id="125" name="Google Shape;125;p17"/>
          <p:cNvSpPr txBox="1"/>
          <p:nvPr/>
        </p:nvSpPr>
        <p:spPr>
          <a:xfrm>
            <a:off x="0" y="2778125"/>
            <a:ext cx="5143500" cy="40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pH: amount of H+ ions in a solution.</a:t>
            </a:r>
            <a:endParaRPr/>
          </a:p>
          <a:p>
            <a:pPr indent="0" lvl="0" marL="0" marR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Lots of H+ = Low pH</a:t>
            </a:r>
            <a:endParaRPr/>
          </a:p>
          <a:p>
            <a:pPr indent="0" lvl="0" marL="0" marR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pH scale: 1-14</a:t>
            </a:r>
            <a:endParaRPr/>
          </a:p>
          <a:p>
            <a:pPr indent="0" lvl="0" marL="0" marR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Neutral pH= 7</a:t>
            </a:r>
            <a:endParaRPr/>
          </a:p>
          <a:p>
            <a:pPr indent="0" lvl="0" marL="0" marR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Normal Rain slightly acidic (5.6)</a:t>
            </a:r>
            <a:endParaRPr/>
          </a:p>
          <a:p>
            <a:pPr indent="0" lvl="0" marL="0" marR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Acid Rain any pH less than this.</a:t>
            </a:r>
            <a:endParaRPr/>
          </a:p>
          <a:p>
            <a:pPr indent="0" lvl="0" marL="0" marR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Threatens water supplies and plant life. Can result in growth rate declines. Makes plants more vulnerable to disease and weather.</a:t>
            </a:r>
            <a:endParaRPr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3325" y="2492800"/>
            <a:ext cx="3324725" cy="430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Acid Rain</a:t>
            </a:r>
            <a:endParaRPr/>
          </a:p>
        </p:txBody>
      </p:sp>
      <p:pic>
        <p:nvPicPr>
          <p:cNvPr id="133" name="Google Shape;13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5213" y="1530438"/>
            <a:ext cx="4741731" cy="5135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19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140" name="Google Shape;14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288"/>
            <a:ext cx="9144000" cy="6827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LA Pollution then and now</a:t>
            </a:r>
            <a:endParaRPr/>
          </a:p>
        </p:txBody>
      </p:sp>
      <p:pic>
        <p:nvPicPr>
          <p:cNvPr id="147" name="Google Shape;14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3500" y="1893633"/>
            <a:ext cx="7603299" cy="421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1"/>
          <p:cNvSpPr txBox="1"/>
          <p:nvPr>
            <p:ph type="title"/>
          </p:nvPr>
        </p:nvSpPr>
        <p:spPr>
          <a:xfrm>
            <a:off x="2205550" y="761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u="sng"/>
              <a:t>Water Quality</a:t>
            </a:r>
            <a:endParaRPr/>
          </a:p>
        </p:txBody>
      </p:sp>
      <p:sp>
        <p:nvSpPr>
          <p:cNvPr id="154" name="Google Shape;154;p21"/>
          <p:cNvSpPr txBox="1"/>
          <p:nvPr>
            <p:ph idx="1" type="body"/>
          </p:nvPr>
        </p:nvSpPr>
        <p:spPr>
          <a:xfrm>
            <a:off x="152400" y="562475"/>
            <a:ext cx="4419600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</a:pPr>
            <a:r>
              <a:rPr lang="en-US" sz="3600">
                <a:solidFill>
                  <a:srgbClr val="FFFF00"/>
                </a:solidFill>
              </a:rPr>
              <a:t>Pollution can also have major impacts on water ecosystems.</a:t>
            </a:r>
            <a:endParaRPr sz="3600"/>
          </a:p>
          <a:p>
            <a:pPr indent="-342900" lvl="0" marL="342900" rtl="0" algn="l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rgbClr val="FFFF00"/>
              </a:solidFill>
            </a:endParaRPr>
          </a:p>
          <a:p>
            <a:pPr indent="-342900" lvl="0" marL="342900" rtl="0" algn="l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3000"/>
              <a:t>E</a:t>
            </a:r>
            <a:r>
              <a:rPr lang="en-US" sz="3000"/>
              <a:t>ffect</a:t>
            </a:r>
            <a:r>
              <a:rPr lang="en-US" sz="3000"/>
              <a:t> #1:</a:t>
            </a:r>
            <a:endParaRPr sz="3000"/>
          </a:p>
          <a:p>
            <a:pPr indent="-342900" lvl="0" marL="342900" rtl="0" algn="l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3000"/>
              <a:t>Detergents and fertilizers can stimulate plant and algae overgrowth in lakes.</a:t>
            </a:r>
            <a:endParaRPr sz="3000"/>
          </a:p>
          <a:p>
            <a:pPr indent="-342900" lvl="0" marL="342900" rtl="0" algn="l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155" name="Google Shape;155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90600" y="1219200"/>
            <a:ext cx="3668301" cy="275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2350" y="4190500"/>
            <a:ext cx="3996556" cy="2582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Default Design">
  <a:themeElements>
    <a:clrScheme name="Default Desig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