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9144000"/>
  <p:notesSz cx="6858000" cy="9144000"/>
  <p:embeddedFontLst>
    <p:embeddedFont>
      <p:font typeface="Corben"/>
      <p:regular r:id="rId37"/>
      <p:bold r:id="rId38"/>
    </p:embeddedFont>
    <p:embeddedFont>
      <p:font typeface="Permanent Marker"/>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orben-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ermanentMarker-regular.fntdata"/><Relationship Id="rId16" Type="http://schemas.openxmlformats.org/officeDocument/2006/relationships/slide" Target="slides/slide11.xml"/><Relationship Id="rId38" Type="http://schemas.openxmlformats.org/officeDocument/2006/relationships/font" Target="fonts/Corben-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1" Type="http://schemas.openxmlformats.org/officeDocument/2006/relationships/hyperlink" Target="https://en.wikipedia.org/wiki/Methanogen" TargetMode="External"/><Relationship Id="rId10" Type="http://schemas.openxmlformats.org/officeDocument/2006/relationships/hyperlink" Target="https://en.wikipedia.org/wiki/Clathrate_gun_hypothesis" TargetMode="External"/><Relationship Id="rId13" Type="http://schemas.openxmlformats.org/officeDocument/2006/relationships/hyperlink" Target="https://en.wikipedia.org/wiki/Anoxic_event" TargetMode="External"/><Relationship Id="rId12" Type="http://schemas.openxmlformats.org/officeDocument/2006/relationships/hyperlink" Target="https://en.wikipedia.org/wiki/Permian%E2%80%93Triassic_extinction_event#cite_note-17" TargetMode="External"/><Relationship Id="rId1" Type="http://schemas.openxmlformats.org/officeDocument/2006/relationships/notesMaster" Target="../notesMasters/notesMaster1.xml"/><Relationship Id="rId2" Type="http://schemas.openxmlformats.org/officeDocument/2006/relationships/hyperlink" Target="https://en.wikipedia.org/wiki/Meteor" TargetMode="External"/><Relationship Id="rId3" Type="http://schemas.openxmlformats.org/officeDocument/2006/relationships/hyperlink" Target="https://en.wikipedia.org/wiki/Impact_event" TargetMode="External"/><Relationship Id="rId4" Type="http://schemas.openxmlformats.org/officeDocument/2006/relationships/hyperlink" Target="https://en.wikipedia.org/wiki/Volcanoes" TargetMode="External"/><Relationship Id="rId9" Type="http://schemas.openxmlformats.org/officeDocument/2006/relationships/hyperlink" Target="https://en.wikipedia.org/wiki/Clathrate_gun_hypothesis" TargetMode="External"/><Relationship Id="rId15" Type="http://schemas.openxmlformats.org/officeDocument/2006/relationships/hyperlink" Target="https://en.wikipedia.org/wiki/Climate_change" TargetMode="External"/><Relationship Id="rId14" Type="http://schemas.openxmlformats.org/officeDocument/2006/relationships/hyperlink" Target="https://en.wikipedia.org/wiki/Arid" TargetMode="External"/><Relationship Id="rId5" Type="http://schemas.openxmlformats.org/officeDocument/2006/relationships/hyperlink" Target="https://en.wikipedia.org/wiki/Siberian_Traps" TargetMode="External"/><Relationship Id="rId6" Type="http://schemas.openxmlformats.org/officeDocument/2006/relationships/hyperlink" Target="https://en.wikipedia.org/wiki/Permian%E2%80%93Triassic_extinction_event#cite_note-lava/coal_fires-16" TargetMode="External"/><Relationship Id="rId7" Type="http://schemas.openxmlformats.org/officeDocument/2006/relationships/hyperlink" Target="https://en.wikipedia.org/wiki/Runaway_greenhouse_effect" TargetMode="External"/><Relationship Id="rId8" Type="http://schemas.openxmlformats.org/officeDocument/2006/relationships/hyperlink" Target="https://en.wikipedia.org/wiki/Methan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51" name="Google Shape;1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59" name="Google Shape;15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 name="Google Shape;16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59637649a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69" name="Google Shape;169;g459637649a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 name="Google Shape;170;g459637649a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5bcb85529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5bcb85529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45bcb85529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86" name="Google Shape;18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59637649a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197" name="Google Shape;197;g459637649a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g459637649a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There are over 200 million starlings in North America. </a:t>
            </a:r>
            <a:r>
              <a:rPr lang="en-US">
                <a:highlight>
                  <a:srgbClr val="FFFFFF"/>
                </a:highlight>
                <a:latin typeface="Arial"/>
                <a:ea typeface="Arial"/>
                <a:cs typeface="Arial"/>
                <a:sym typeface="Arial"/>
              </a:rPr>
              <a:t>n March 6, 1890, a New York pharmaceutical manufacturer name Eugene Schieffelin brought natural disaster into the heart of completely without meaning to. Through the morning snow, which congealed at times to sleet, sixty starlings, imported at great expense from Europe, accompanied Schieffelin on the ride from his country house into Central Park—the noisy, dirty fulfillment of his plan to introduce every bird mentioned by Shakespeare into North America. Schieffelin loved Shakespeare and he loved birds….The American Acclimatization Society, to which he belonged, had released other avian species found in Shakespeare—the nightingales and skylarks more commonly mentioned in his plays and poems—but none had survived. There was no reason to believe that starlings would fare any better. Schieffelin opened the cages and released the birds into the new world, without the smallest notion of what he was unleashing.</a:t>
            </a:r>
            <a:endParaRPr>
              <a:latin typeface="Arial"/>
              <a:ea typeface="Arial"/>
              <a:cs typeface="Arial"/>
              <a:sym typeface="Arial"/>
            </a:endParaRPr>
          </a:p>
          <a:p>
            <a:pPr indent="0" lvl="0" marL="0" marR="0" rtl="0" algn="l">
              <a:spcBef>
                <a:spcPts val="0"/>
              </a:spcBef>
              <a:spcAft>
                <a:spcPts val="0"/>
              </a:spcAft>
              <a:buNone/>
            </a:pPr>
            <a:r>
              <a:rPr lang="en-US">
                <a:latin typeface="Arial"/>
                <a:ea typeface="Arial"/>
                <a:cs typeface="Arial"/>
                <a:sym typeface="Arial"/>
              </a:rPr>
              <a:t>Follow us: @SmithsonianMag on Twitter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59637649a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10" name="Google Shape;210;g459637649a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g459637649a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 Sugar Glider is one of the more popular exotic pets on the market.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18" name="Google Shape;21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29" name="Google Shape;22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5bcb8552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45bcb8552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59637649a_0_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39" name="Google Shape;239;g459637649a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 name="Google Shape;240;g459637649a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48" name="Google Shape;24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 name="Google Shape;24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57" name="Google Shape;25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86" name="Google Shape;28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 name="Google Shape;287;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59637649a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97" name="Google Shape;297;g459637649a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g459637649a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 Marine Stewardship Council is a nonprofit, independent organization based out of the UK that sets a standard for sustainable fishing.</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7" name="Google Shape;30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59637649a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16" name="Google Shape;316;g459637649a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g459637649a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59637649a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459637649a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459637649a_0_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31" name="Google Shape;33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By protecting the Northern Spotted Owl, you protect the old growth forests it inhabits. </a:t>
            </a:r>
            <a:endParaRPr/>
          </a:p>
          <a:p>
            <a:pPr indent="0" lvl="0" marL="0" marR="0" rtl="0" algn="l">
              <a:spcBef>
                <a:spcPts val="0"/>
              </a:spcBef>
              <a:spcAft>
                <a:spcPts val="0"/>
              </a:spcAft>
              <a:buNone/>
            </a:pPr>
            <a:r>
              <a:rPr lang="en-US"/>
              <a:t>The Bay Checkerspot Butterfly has been on the Endangered Species list since 1987. By protecting it, we also protect the native grasslands it inhabits.</a:t>
            </a:r>
            <a:endParaRPr/>
          </a:p>
          <a:p>
            <a:pPr indent="0" lvl="0" marL="0" marR="0" rtl="0" algn="l">
              <a:spcBef>
                <a:spcPts val="0"/>
              </a:spcBef>
              <a:spcAft>
                <a:spcPts val="0"/>
              </a:spcAft>
              <a:buNone/>
            </a:pPr>
            <a:r>
              <a:rPr lang="en-US"/>
              <a:t>The Amur Tiger is critically endangered. By protecting it, we protect the habitat of several other species. </a:t>
            </a:r>
            <a:endParaRPr/>
          </a:p>
          <a:p>
            <a:pPr indent="0" lvl="0" marL="0" marR="0" rtl="0" algn="l">
              <a:spcBef>
                <a:spcPts val="0"/>
              </a:spcBef>
              <a:spcAft>
                <a:spcPts val="0"/>
              </a:spcAft>
              <a:buNone/>
            </a:pPr>
            <a:r>
              <a:rPr lang="en-US"/>
              <a:t>The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59637649a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459637649a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59637649a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459637649a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Most people are aware of the K-T mass extinction (Cretaceous-Tertiary; K in this case stands for Kreide, meaning chalk in German- describing the chalky layer from that period of time). That extinction was caused by an </a:t>
            </a:r>
            <a:r>
              <a:rPr lang="en-US"/>
              <a:t>asteroid</a:t>
            </a:r>
            <a:r>
              <a:rPr lang="en-US"/>
              <a:t> that hit the Earth 66 million years ago, killing off the non-avian dinosaurs and ushering in the age of mammals. This extinction event is </a:t>
            </a:r>
            <a:r>
              <a:rPr lang="en-US"/>
              <a:t>dwarfed</a:t>
            </a:r>
            <a:r>
              <a:rPr lang="en-US"/>
              <a:t> by the Permian-Triassic extinction, that </a:t>
            </a:r>
            <a:r>
              <a:rPr lang="en-US"/>
              <a:t>occurred</a:t>
            </a:r>
            <a:r>
              <a:rPr lang="en-US"/>
              <a:t> 252 million years ago that wiped out up to 96% of all marine life and 70% of all terrestrial vertebrate species. It was the closest to all life ending on Earth as we’ve ever come. </a:t>
            </a:r>
            <a:r>
              <a:rPr lang="en-US" sz="1050">
                <a:solidFill>
                  <a:srgbClr val="222222"/>
                </a:solidFill>
                <a:highlight>
                  <a:srgbClr val="FFFFFF"/>
                </a:highlight>
                <a:latin typeface="Arial"/>
                <a:ea typeface="Arial"/>
                <a:cs typeface="Arial"/>
                <a:sym typeface="Arial"/>
              </a:rPr>
              <a:t>Suggested mechanisms for the latter include one or more large </a:t>
            </a:r>
            <a:r>
              <a:rPr lang="en-US" sz="1050" u="sng">
                <a:solidFill>
                  <a:srgbClr val="0B0080"/>
                </a:solidFill>
                <a:highlight>
                  <a:srgbClr val="FFFFFF"/>
                </a:highlight>
                <a:latin typeface="Arial"/>
                <a:ea typeface="Arial"/>
                <a:cs typeface="Arial"/>
                <a:sym typeface="Arial"/>
                <a:hlinkClick r:id="rId2"/>
              </a:rPr>
              <a:t>meteor</a:t>
            </a:r>
            <a:r>
              <a:rPr lang="en-US" sz="1050">
                <a:solidFill>
                  <a:srgbClr val="222222"/>
                </a:solidFill>
                <a:highlight>
                  <a:srgbClr val="FFFFFF"/>
                </a:highlight>
                <a:latin typeface="Arial"/>
                <a:ea typeface="Arial"/>
                <a:cs typeface="Arial"/>
                <a:sym typeface="Arial"/>
              </a:rPr>
              <a:t> </a:t>
            </a:r>
            <a:r>
              <a:rPr lang="en-US" sz="1050" u="sng">
                <a:solidFill>
                  <a:srgbClr val="0B0080"/>
                </a:solidFill>
                <a:highlight>
                  <a:srgbClr val="FFFFFF"/>
                </a:highlight>
                <a:latin typeface="Arial"/>
                <a:ea typeface="Arial"/>
                <a:cs typeface="Arial"/>
                <a:sym typeface="Arial"/>
                <a:hlinkClick r:id="rId3"/>
              </a:rPr>
              <a:t>impact events</a:t>
            </a:r>
            <a:r>
              <a:rPr lang="en-US" sz="1050">
                <a:solidFill>
                  <a:srgbClr val="222222"/>
                </a:solidFill>
                <a:highlight>
                  <a:srgbClr val="FFFFFF"/>
                </a:highlight>
                <a:latin typeface="Arial"/>
                <a:ea typeface="Arial"/>
                <a:cs typeface="Arial"/>
                <a:sym typeface="Arial"/>
              </a:rPr>
              <a:t>, massive </a:t>
            </a:r>
            <a:r>
              <a:rPr lang="en-US" sz="1050" u="sng">
                <a:solidFill>
                  <a:srgbClr val="0B0080"/>
                </a:solidFill>
                <a:highlight>
                  <a:srgbClr val="FFFFFF"/>
                </a:highlight>
                <a:latin typeface="Arial"/>
                <a:ea typeface="Arial"/>
                <a:cs typeface="Arial"/>
                <a:sym typeface="Arial"/>
                <a:hlinkClick r:id="rId4"/>
              </a:rPr>
              <a:t>volcanism</a:t>
            </a:r>
            <a:r>
              <a:rPr lang="en-US" sz="1050">
                <a:solidFill>
                  <a:srgbClr val="222222"/>
                </a:solidFill>
                <a:highlight>
                  <a:srgbClr val="FFFFFF"/>
                </a:highlight>
                <a:latin typeface="Arial"/>
                <a:ea typeface="Arial"/>
                <a:cs typeface="Arial"/>
                <a:sym typeface="Arial"/>
              </a:rPr>
              <a:t> such as that of the </a:t>
            </a:r>
            <a:r>
              <a:rPr lang="en-US" sz="1050" u="sng">
                <a:solidFill>
                  <a:srgbClr val="0B0080"/>
                </a:solidFill>
                <a:highlight>
                  <a:srgbClr val="FFFFFF"/>
                </a:highlight>
                <a:latin typeface="Arial"/>
                <a:ea typeface="Arial"/>
                <a:cs typeface="Arial"/>
                <a:sym typeface="Arial"/>
                <a:hlinkClick r:id="rId5"/>
              </a:rPr>
              <a:t>Siberian Traps</a:t>
            </a:r>
            <a:r>
              <a:rPr lang="en-US" sz="1050">
                <a:solidFill>
                  <a:srgbClr val="222222"/>
                </a:solidFill>
                <a:highlight>
                  <a:srgbClr val="FFFFFF"/>
                </a:highlight>
                <a:latin typeface="Arial"/>
                <a:ea typeface="Arial"/>
                <a:cs typeface="Arial"/>
                <a:sym typeface="Arial"/>
              </a:rPr>
              <a:t>, and the ensuing coal or gas fires and explosions,</a:t>
            </a:r>
            <a:r>
              <a:rPr baseline="30000" lang="en-US" sz="1400" u="sng">
                <a:solidFill>
                  <a:srgbClr val="0B0080"/>
                </a:solidFill>
                <a:highlight>
                  <a:srgbClr val="FFFFFF"/>
                </a:highlight>
                <a:latin typeface="Arial"/>
                <a:ea typeface="Arial"/>
                <a:cs typeface="Arial"/>
                <a:sym typeface="Arial"/>
                <a:hlinkClick r:id="rId6"/>
              </a:rPr>
              <a:t>[16]</a:t>
            </a:r>
            <a:r>
              <a:rPr lang="en-US" sz="1050">
                <a:solidFill>
                  <a:srgbClr val="222222"/>
                </a:solidFill>
                <a:highlight>
                  <a:srgbClr val="FFFFFF"/>
                </a:highlight>
                <a:latin typeface="Arial"/>
                <a:ea typeface="Arial"/>
                <a:cs typeface="Arial"/>
                <a:sym typeface="Arial"/>
              </a:rPr>
              <a:t> and a </a:t>
            </a:r>
            <a:r>
              <a:rPr lang="en-US" sz="1050" u="sng">
                <a:solidFill>
                  <a:srgbClr val="0B0080"/>
                </a:solidFill>
                <a:highlight>
                  <a:srgbClr val="FFFFFF"/>
                </a:highlight>
                <a:latin typeface="Arial"/>
                <a:ea typeface="Arial"/>
                <a:cs typeface="Arial"/>
                <a:sym typeface="Arial"/>
                <a:hlinkClick r:id="rId7"/>
              </a:rPr>
              <a:t>runaway greenhouse effect</a:t>
            </a:r>
            <a:r>
              <a:rPr lang="en-US" sz="1050">
                <a:solidFill>
                  <a:srgbClr val="222222"/>
                </a:solidFill>
                <a:highlight>
                  <a:srgbClr val="FFFFFF"/>
                </a:highlight>
                <a:latin typeface="Arial"/>
                <a:ea typeface="Arial"/>
                <a:cs typeface="Arial"/>
                <a:sym typeface="Arial"/>
              </a:rPr>
              <a:t> triggered by sudden release of </a:t>
            </a:r>
            <a:r>
              <a:rPr lang="en-US" sz="1050" u="sng">
                <a:solidFill>
                  <a:srgbClr val="0B0080"/>
                </a:solidFill>
                <a:highlight>
                  <a:srgbClr val="FFFFFF"/>
                </a:highlight>
                <a:latin typeface="Arial"/>
                <a:ea typeface="Arial"/>
                <a:cs typeface="Arial"/>
                <a:sym typeface="Arial"/>
                <a:hlinkClick r:id="rId8"/>
              </a:rPr>
              <a:t>methane</a:t>
            </a:r>
            <a:r>
              <a:rPr lang="en-US" sz="1050">
                <a:solidFill>
                  <a:srgbClr val="222222"/>
                </a:solidFill>
                <a:highlight>
                  <a:srgbClr val="FFFFFF"/>
                </a:highlight>
                <a:latin typeface="Arial"/>
                <a:ea typeface="Arial"/>
                <a:cs typeface="Arial"/>
                <a:sym typeface="Arial"/>
              </a:rPr>
              <a:t> from the sea floor due to </a:t>
            </a:r>
            <a:r>
              <a:rPr lang="en-US" sz="1050" u="sng">
                <a:solidFill>
                  <a:srgbClr val="0B0080"/>
                </a:solidFill>
                <a:highlight>
                  <a:srgbClr val="FFFFFF"/>
                </a:highlight>
                <a:latin typeface="Arial"/>
                <a:ea typeface="Arial"/>
                <a:cs typeface="Arial"/>
                <a:sym typeface="Arial"/>
                <a:hlinkClick r:id="rId9"/>
              </a:rPr>
              <a:t>methane clathrate dissociation</a:t>
            </a:r>
            <a:r>
              <a:rPr lang="en-US" sz="1050">
                <a:solidFill>
                  <a:srgbClr val="222222"/>
                </a:solidFill>
                <a:highlight>
                  <a:srgbClr val="FFFFFF"/>
                </a:highlight>
                <a:latin typeface="Arial"/>
                <a:ea typeface="Arial"/>
                <a:cs typeface="Arial"/>
                <a:sym typeface="Arial"/>
              </a:rPr>
              <a:t> according to the </a:t>
            </a:r>
            <a:r>
              <a:rPr lang="en-US" sz="1050" u="sng">
                <a:solidFill>
                  <a:srgbClr val="0B0080"/>
                </a:solidFill>
                <a:highlight>
                  <a:srgbClr val="FFFFFF"/>
                </a:highlight>
                <a:latin typeface="Arial"/>
                <a:ea typeface="Arial"/>
                <a:cs typeface="Arial"/>
                <a:sym typeface="Arial"/>
                <a:hlinkClick r:id="rId10"/>
              </a:rPr>
              <a:t>clathrate gun hypothesis</a:t>
            </a:r>
            <a:r>
              <a:rPr lang="en-US" sz="1050">
                <a:solidFill>
                  <a:srgbClr val="222222"/>
                </a:solidFill>
                <a:highlight>
                  <a:srgbClr val="FFFFFF"/>
                </a:highlight>
                <a:latin typeface="Arial"/>
                <a:ea typeface="Arial"/>
                <a:cs typeface="Arial"/>
                <a:sym typeface="Arial"/>
              </a:rPr>
              <a:t> or </a:t>
            </a:r>
            <a:r>
              <a:rPr lang="en-US" sz="1050" u="sng">
                <a:solidFill>
                  <a:srgbClr val="0B0080"/>
                </a:solidFill>
                <a:highlight>
                  <a:srgbClr val="FFFFFF"/>
                </a:highlight>
                <a:latin typeface="Arial"/>
                <a:ea typeface="Arial"/>
                <a:cs typeface="Arial"/>
                <a:sym typeface="Arial"/>
                <a:hlinkClick r:id="rId11"/>
              </a:rPr>
              <a:t>methane-producing microbes</a:t>
            </a:r>
            <a:r>
              <a:rPr lang="en-US" sz="1050">
                <a:solidFill>
                  <a:srgbClr val="222222"/>
                </a:solidFill>
                <a:highlight>
                  <a:srgbClr val="FFFFFF"/>
                </a:highlight>
                <a:latin typeface="Arial"/>
                <a:ea typeface="Arial"/>
                <a:cs typeface="Arial"/>
                <a:sym typeface="Arial"/>
              </a:rPr>
              <a:t> known as methanogens.</a:t>
            </a:r>
            <a:r>
              <a:rPr baseline="30000" lang="en-US" sz="1400" u="sng">
                <a:solidFill>
                  <a:srgbClr val="0B0080"/>
                </a:solidFill>
                <a:highlight>
                  <a:srgbClr val="FFFFFF"/>
                </a:highlight>
                <a:latin typeface="Arial"/>
                <a:ea typeface="Arial"/>
                <a:cs typeface="Arial"/>
                <a:sym typeface="Arial"/>
                <a:hlinkClick r:id="rId12"/>
              </a:rPr>
              <a:t>[17]</a:t>
            </a:r>
            <a:r>
              <a:rPr lang="en-US" sz="1050">
                <a:solidFill>
                  <a:srgbClr val="222222"/>
                </a:solidFill>
                <a:highlight>
                  <a:srgbClr val="FFFFFF"/>
                </a:highlight>
                <a:latin typeface="Arial"/>
                <a:ea typeface="Arial"/>
                <a:cs typeface="Arial"/>
                <a:sym typeface="Arial"/>
              </a:rPr>
              <a:t> Possible contributing gradual changes include sea-level change, increasing </a:t>
            </a:r>
            <a:r>
              <a:rPr lang="en-US" sz="1050" u="sng">
                <a:solidFill>
                  <a:srgbClr val="0B0080"/>
                </a:solidFill>
                <a:highlight>
                  <a:srgbClr val="FFFFFF"/>
                </a:highlight>
                <a:latin typeface="Arial"/>
                <a:ea typeface="Arial"/>
                <a:cs typeface="Arial"/>
                <a:sym typeface="Arial"/>
                <a:hlinkClick r:id="rId13"/>
              </a:rPr>
              <a:t>anoxia</a:t>
            </a:r>
            <a:r>
              <a:rPr lang="en-US" sz="1050">
                <a:solidFill>
                  <a:srgbClr val="222222"/>
                </a:solidFill>
                <a:highlight>
                  <a:srgbClr val="FFFFFF"/>
                </a:highlight>
                <a:latin typeface="Arial"/>
                <a:ea typeface="Arial"/>
                <a:cs typeface="Arial"/>
                <a:sym typeface="Arial"/>
              </a:rPr>
              <a:t>, increasing </a:t>
            </a:r>
            <a:r>
              <a:rPr lang="en-US" sz="1050" u="sng">
                <a:solidFill>
                  <a:srgbClr val="0B0080"/>
                </a:solidFill>
                <a:highlight>
                  <a:srgbClr val="FFFFFF"/>
                </a:highlight>
                <a:latin typeface="Arial"/>
                <a:ea typeface="Arial"/>
                <a:cs typeface="Arial"/>
                <a:sym typeface="Arial"/>
                <a:hlinkClick r:id="rId14"/>
              </a:rPr>
              <a:t>aridity</a:t>
            </a:r>
            <a:r>
              <a:rPr lang="en-US" sz="1050">
                <a:solidFill>
                  <a:srgbClr val="222222"/>
                </a:solidFill>
                <a:highlight>
                  <a:srgbClr val="FFFFFF"/>
                </a:highlight>
                <a:latin typeface="Arial"/>
                <a:ea typeface="Arial"/>
                <a:cs typeface="Arial"/>
                <a:sym typeface="Arial"/>
              </a:rPr>
              <a:t>, and a shift in ocean circulation driven by </a:t>
            </a:r>
            <a:r>
              <a:rPr lang="en-US" sz="1050" u="sng">
                <a:solidFill>
                  <a:srgbClr val="0B0080"/>
                </a:solidFill>
                <a:highlight>
                  <a:srgbClr val="FFFFFF"/>
                </a:highlight>
                <a:latin typeface="Arial"/>
                <a:ea typeface="Arial"/>
                <a:cs typeface="Arial"/>
                <a:sym typeface="Arial"/>
                <a:hlinkClick r:id="rId15"/>
              </a:rPr>
              <a:t>climate change</a:t>
            </a:r>
            <a:r>
              <a:rPr lang="en-US" sz="1050">
                <a:solidFill>
                  <a:srgbClr val="222222"/>
                </a:solidFill>
                <a:highlight>
                  <a:srgbClr val="FFFFFF"/>
                </a:highlight>
                <a:latin typeface="Arial"/>
                <a:ea typeface="Arial"/>
                <a:cs typeface="Arial"/>
                <a:sym typeface="Arial"/>
              </a:rPr>
              <a:t>.</a:t>
            </a:r>
            <a:endParaRPr/>
          </a:p>
          <a:p>
            <a:pPr indent="0" lvl="0" marL="0" rtl="0" algn="l">
              <a:spcBef>
                <a:spcPts val="0"/>
              </a:spcBef>
              <a:spcAft>
                <a:spcPts val="0"/>
              </a:spcAft>
              <a:buNone/>
            </a:pPr>
            <a:r>
              <a:rPr lang="en-US"/>
              <a:t>	</a:t>
            </a:r>
            <a:endParaRPr/>
          </a:p>
        </p:txBody>
      </p:sp>
      <p:sp>
        <p:nvSpPr>
          <p:cNvPr id="124" name="Google Shape;12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Humanity has wiped out 60% of animal populations since 1970</a:t>
            </a:r>
            <a:endParaRPr/>
          </a:p>
        </p:txBody>
      </p:sp>
      <p:sp>
        <p:nvSpPr>
          <p:cNvPr id="130" name="Google Shape;13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LSumTLrJzdU" TargetMode="Externa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34.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lakesammamishfriends.org/volunteer-opportunities/" TargetMode="External"/><Relationship Id="rId4" Type="http://schemas.openxmlformats.org/officeDocument/2006/relationships/hyperlink" Target="https://www.kingcounty.gov/services/environment/animals-and-plants/noxious-weeds/volunteer-information.aspx" TargetMode="External"/><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16.jpg"/><Relationship Id="rId5"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3.jpg"/><Relationship Id="rId5"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youtube.com/watch?v=GK_vRtHJZu4"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sciencedaily.com/images/2009/05/090526202809-large.jpg" TargetMode="External"/><Relationship Id="rId4" Type="http://schemas.openxmlformats.org/officeDocument/2006/relationships/image" Target="../media/image25.jpg"/><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descr="http://www.thehindu.com/multimedia/dynamic/00115/BRAZIL_DEFORESTATIO_115127f.jpg" id="88" name="Google Shape;88;p13"/>
          <p:cNvPicPr preferRelativeResize="0"/>
          <p:nvPr/>
        </p:nvPicPr>
        <p:blipFill rotWithShape="1">
          <a:blip r:embed="rId3">
            <a:alphaModFix/>
          </a:blip>
          <a:srcRect b="0" l="0" r="0" t="0"/>
          <a:stretch/>
        </p:blipFill>
        <p:spPr>
          <a:xfrm>
            <a:off x="-1" y="15875"/>
            <a:ext cx="10313123" cy="6875417"/>
          </a:xfrm>
          <a:prstGeom prst="rect">
            <a:avLst/>
          </a:prstGeom>
          <a:noFill/>
          <a:ln>
            <a:noFill/>
          </a:ln>
        </p:spPr>
      </p:pic>
      <p:sp>
        <p:nvSpPr>
          <p:cNvPr id="89" name="Google Shape;89;p13"/>
          <p:cNvSpPr txBox="1"/>
          <p:nvPr>
            <p:ph type="ctrTitle"/>
          </p:nvPr>
        </p:nvSpPr>
        <p:spPr>
          <a:xfrm>
            <a:off x="-26127" y="4495801"/>
            <a:ext cx="7265128" cy="2362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rPr b="1" i="0" lang="en-US" sz="4400" u="none" cap="none" strike="noStrike">
                <a:solidFill>
                  <a:schemeClr val="lt1"/>
                </a:solidFill>
                <a:latin typeface="Calibri"/>
                <a:ea typeface="Calibri"/>
                <a:cs typeface="Calibri"/>
                <a:sym typeface="Calibri"/>
              </a:rPr>
              <a:t>Threats to Biodiversity/Sustainability</a:t>
            </a:r>
            <a:endParaRPr b="1" i="0" sz="4400" u="none" cap="none" strike="noStrike">
              <a:solidFill>
                <a:schemeClr val="lt1"/>
              </a:solidFill>
              <a:latin typeface="Calibri"/>
              <a:ea typeface="Calibri"/>
              <a:cs typeface="Calibri"/>
              <a:sym typeface="Calibri"/>
            </a:endParaRPr>
          </a:p>
        </p:txBody>
      </p:sp>
      <p:sp>
        <p:nvSpPr>
          <p:cNvPr descr="http://www.riverthreat.net/data/image_files/IncidentBD_hires.png" id="90" name="Google Shape;90;p13"/>
          <p:cNvSpPr/>
          <p:nvPr/>
        </p:nvSpPr>
        <p:spPr>
          <a:xfrm>
            <a:off x="63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riverthreat.net/data/image_files/IncidentBD_hires.png" id="91" name="Google Shape;91;p13"/>
          <p:cNvSpPr/>
          <p:nvPr/>
        </p:nvSpPr>
        <p:spPr>
          <a:xfrm>
            <a:off x="215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47" name="Google Shape;147;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s://biocreativity.files.wordpress.com/2012/06/screen-shot-2012-06-04-at-12-24-48-pm.png" id="148" name="Google Shape;148;p22"/>
          <p:cNvPicPr preferRelativeResize="0"/>
          <p:nvPr/>
        </p:nvPicPr>
        <p:blipFill rotWithShape="1">
          <a:blip r:embed="rId3">
            <a:alphaModFix/>
          </a:blip>
          <a:srcRect b="0" l="0" r="0" t="0"/>
          <a:stretch/>
        </p:blipFill>
        <p:spPr>
          <a:xfrm>
            <a:off x="0" y="0"/>
            <a:ext cx="9144000" cy="6881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Arial"/>
              <a:buNone/>
            </a:pPr>
            <a:r>
              <a:rPr i="0" lang="en-US" sz="4000" u="sng" cap="none" strike="noStrike">
                <a:solidFill>
                  <a:schemeClr val="dk1"/>
                </a:solidFill>
                <a:latin typeface="Permanent Marker"/>
                <a:ea typeface="Permanent Marker"/>
                <a:cs typeface="Permanent Marker"/>
                <a:sym typeface="Permanent Marker"/>
              </a:rPr>
              <a:t>What decreases Biodiversity?</a:t>
            </a:r>
            <a:endParaRPr>
              <a:latin typeface="Permanent Marker"/>
              <a:ea typeface="Permanent Marker"/>
              <a:cs typeface="Permanent Marker"/>
              <a:sym typeface="Permanent Marker"/>
            </a:endParaRPr>
          </a:p>
        </p:txBody>
      </p:sp>
      <p:pic>
        <p:nvPicPr>
          <p:cNvPr id="155" name="Google Shape;155;p23"/>
          <p:cNvPicPr preferRelativeResize="0"/>
          <p:nvPr>
            <p:ph idx="1" type="body"/>
          </p:nvPr>
        </p:nvPicPr>
        <p:blipFill rotWithShape="1">
          <a:blip r:embed="rId3">
            <a:alphaModFix/>
          </a:blip>
          <a:srcRect b="0" l="0" r="0" t="0"/>
          <a:stretch/>
        </p:blipFill>
        <p:spPr>
          <a:xfrm>
            <a:off x="2209800" y="4008437"/>
            <a:ext cx="5181600" cy="2849563"/>
          </a:xfrm>
          <a:prstGeom prst="rect">
            <a:avLst/>
          </a:prstGeom>
          <a:noFill/>
          <a:ln>
            <a:noFill/>
          </a:ln>
        </p:spPr>
      </p:pic>
      <p:sp>
        <p:nvSpPr>
          <p:cNvPr id="156" name="Google Shape;156;p23"/>
          <p:cNvSpPr txBox="1"/>
          <p:nvPr/>
        </p:nvSpPr>
        <p:spPr>
          <a:xfrm>
            <a:off x="1295400" y="1752600"/>
            <a:ext cx="6705600" cy="21236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The three big ones are:</a:t>
            </a:r>
            <a:endParaRPr/>
          </a:p>
          <a:p>
            <a:pPr indent="-152400" lvl="4" marL="1828800" marR="0" rtl="0" algn="l">
              <a:spcBef>
                <a:spcPts val="1200"/>
              </a:spcBef>
              <a:spcAft>
                <a:spcPts val="0"/>
              </a:spcAft>
              <a:buClr>
                <a:schemeClr val="dk1"/>
              </a:buClr>
              <a:buSzPts val="2400"/>
              <a:buFont typeface="Noto Sans Symbols"/>
              <a:buChar char="➢"/>
            </a:pPr>
            <a:r>
              <a:rPr b="1" i="0" lang="en-US" sz="2400" u="none" cap="none" strike="noStrike">
                <a:solidFill>
                  <a:schemeClr val="dk1"/>
                </a:solidFill>
                <a:latin typeface="Calibri"/>
                <a:ea typeface="Calibri"/>
                <a:cs typeface="Calibri"/>
                <a:sym typeface="Calibri"/>
              </a:rPr>
              <a:t> Habitat Loss</a:t>
            </a:r>
            <a:endParaRPr/>
          </a:p>
          <a:p>
            <a:pPr indent="-152400" lvl="4" marL="1828800" marR="0" rtl="0" algn="l">
              <a:spcBef>
                <a:spcPts val="1200"/>
              </a:spcBef>
              <a:spcAft>
                <a:spcPts val="0"/>
              </a:spcAft>
              <a:buClr>
                <a:schemeClr val="dk1"/>
              </a:buClr>
              <a:buSzPts val="2400"/>
              <a:buFont typeface="Noto Sans Symbols"/>
              <a:buChar char="➢"/>
            </a:pPr>
            <a:r>
              <a:rPr b="1" i="0" lang="en-US" sz="2400" u="none" cap="none" strike="noStrike">
                <a:solidFill>
                  <a:schemeClr val="dk1"/>
                </a:solidFill>
                <a:latin typeface="Calibri"/>
                <a:ea typeface="Calibri"/>
                <a:cs typeface="Calibri"/>
                <a:sym typeface="Calibri"/>
              </a:rPr>
              <a:t> Introduction of new species</a:t>
            </a:r>
            <a:endParaRPr/>
          </a:p>
          <a:p>
            <a:pPr indent="-152400" lvl="4" marL="1828800" marR="0" rtl="0" algn="l">
              <a:spcBef>
                <a:spcPts val="1200"/>
              </a:spcBef>
              <a:spcAft>
                <a:spcPts val="0"/>
              </a:spcAft>
              <a:buClr>
                <a:schemeClr val="dk1"/>
              </a:buClr>
              <a:buSzPts val="2400"/>
              <a:buFont typeface="Noto Sans Symbols"/>
              <a:buChar char="➢"/>
            </a:pPr>
            <a:r>
              <a:rPr b="1" i="0" lang="en-US" sz="2400" u="none" cap="none" strike="noStrike">
                <a:solidFill>
                  <a:schemeClr val="dk1"/>
                </a:solidFill>
                <a:latin typeface="Calibri"/>
                <a:ea typeface="Calibri"/>
                <a:cs typeface="Calibri"/>
                <a:sym typeface="Calibri"/>
              </a:rPr>
              <a:t>Poaching</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4"/>
          <p:cNvSpPr txBox="1"/>
          <p:nvPr>
            <p:ph type="title"/>
          </p:nvPr>
        </p:nvSpPr>
        <p:spPr>
          <a:xfrm>
            <a:off x="-1689025" y="-1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lang="en-US" sz="4000" u="sng"/>
              <a:t>Habitat Loss</a:t>
            </a:r>
            <a:endParaRPr/>
          </a:p>
        </p:txBody>
      </p:sp>
      <p:sp>
        <p:nvSpPr>
          <p:cNvPr id="163" name="Google Shape;163;p24"/>
          <p:cNvSpPr txBox="1"/>
          <p:nvPr>
            <p:ph idx="1" type="body"/>
          </p:nvPr>
        </p:nvSpPr>
        <p:spPr>
          <a:xfrm>
            <a:off x="0" y="1295400"/>
            <a:ext cx="4038600" cy="5562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As humans take up more and more land, there is less wilderness available for organisms and many risk going extinct.</a:t>
            </a:r>
            <a:endParaRPr/>
          </a:p>
          <a:p>
            <a:pPr indent="-342900" lvl="0" marL="342900" marR="0" rtl="0" algn="l">
              <a:lnSpc>
                <a:spcPct val="90000"/>
              </a:lnSpc>
              <a:spcBef>
                <a:spcPts val="560"/>
              </a:spcBef>
              <a:spcAft>
                <a:spcPts val="0"/>
              </a:spcAft>
              <a:buClr>
                <a:srgbClr val="974806"/>
              </a:buClr>
              <a:buSzPts val="2800"/>
              <a:buFont typeface="Arial"/>
              <a:buNone/>
            </a:pPr>
            <a:r>
              <a:rPr b="0" i="0" lang="en-US" sz="2800" u="none" cap="none" strike="noStrike">
                <a:solidFill>
                  <a:srgbClr val="974806"/>
                </a:solidFill>
                <a:latin typeface="Calibri"/>
                <a:ea typeface="Calibri"/>
                <a:cs typeface="Calibri"/>
                <a:sym typeface="Calibri"/>
              </a:rPr>
              <a:t>Habitat fragmentation </a:t>
            </a:r>
            <a:r>
              <a:rPr b="0" i="0" lang="en-US" sz="2800" u="none" cap="none" strike="noStrike">
                <a:solidFill>
                  <a:schemeClr val="dk1"/>
                </a:solidFill>
                <a:latin typeface="Calibri"/>
                <a:ea typeface="Calibri"/>
                <a:cs typeface="Calibri"/>
                <a:sym typeface="Calibri"/>
              </a:rPr>
              <a:t>occurs when a barrier forms that prevents an organism from accessing its home range.</a:t>
            </a:r>
            <a:endParaRPr/>
          </a:p>
        </p:txBody>
      </p:sp>
      <p:pic>
        <p:nvPicPr>
          <p:cNvPr id="164" name="Google Shape;164;p24"/>
          <p:cNvPicPr preferRelativeResize="0"/>
          <p:nvPr/>
        </p:nvPicPr>
        <p:blipFill>
          <a:blip r:embed="rId3">
            <a:alphaModFix/>
          </a:blip>
          <a:stretch>
            <a:fillRect/>
          </a:stretch>
        </p:blipFill>
        <p:spPr>
          <a:xfrm>
            <a:off x="5390200" y="2759350"/>
            <a:ext cx="3601398" cy="2025800"/>
          </a:xfrm>
          <a:prstGeom prst="rect">
            <a:avLst/>
          </a:prstGeom>
          <a:noFill/>
          <a:ln>
            <a:noFill/>
          </a:ln>
        </p:spPr>
      </p:pic>
      <p:pic>
        <p:nvPicPr>
          <p:cNvPr id="165" name="Google Shape;165;p24"/>
          <p:cNvPicPr preferRelativeResize="0"/>
          <p:nvPr/>
        </p:nvPicPr>
        <p:blipFill>
          <a:blip r:embed="rId4">
            <a:alphaModFix/>
          </a:blip>
          <a:stretch>
            <a:fillRect/>
          </a:stretch>
        </p:blipFill>
        <p:spPr>
          <a:xfrm>
            <a:off x="5390200" y="0"/>
            <a:ext cx="3601401" cy="2406118"/>
          </a:xfrm>
          <a:prstGeom prst="rect">
            <a:avLst/>
          </a:prstGeom>
          <a:noFill/>
          <a:ln>
            <a:noFill/>
          </a:ln>
        </p:spPr>
      </p:pic>
      <p:pic>
        <p:nvPicPr>
          <p:cNvPr id="166" name="Google Shape;166;p24"/>
          <p:cNvPicPr preferRelativeResize="0"/>
          <p:nvPr/>
        </p:nvPicPr>
        <p:blipFill>
          <a:blip r:embed="rId5">
            <a:alphaModFix/>
          </a:blip>
          <a:stretch>
            <a:fillRect/>
          </a:stretch>
        </p:blipFill>
        <p:spPr>
          <a:xfrm>
            <a:off x="5772575" y="4957767"/>
            <a:ext cx="2725775" cy="18138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1689025" y="-1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lang="en-US" sz="4000" u="sng"/>
              <a:t>Habitat Loss</a:t>
            </a:r>
            <a:endParaRPr/>
          </a:p>
        </p:txBody>
      </p:sp>
      <p:sp>
        <p:nvSpPr>
          <p:cNvPr id="173" name="Google Shape;173;p25"/>
          <p:cNvSpPr txBox="1"/>
          <p:nvPr>
            <p:ph idx="1" type="body"/>
          </p:nvPr>
        </p:nvSpPr>
        <p:spPr>
          <a:xfrm>
            <a:off x="0" y="1295400"/>
            <a:ext cx="4038600" cy="5562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560"/>
              </a:spcBef>
              <a:spcAft>
                <a:spcPts val="0"/>
              </a:spcAft>
              <a:buClr>
                <a:srgbClr val="974806"/>
              </a:buClr>
              <a:buSzPts val="2800"/>
              <a:buFont typeface="Arial"/>
              <a:buNone/>
            </a:pPr>
            <a:r>
              <a:rPr lang="en-US" sz="2800"/>
              <a:t>We can reduce this by increasing the size of fragments, and protecting land containing the most vulnerable of species.</a:t>
            </a:r>
            <a:endParaRPr sz="2800"/>
          </a:p>
          <a:p>
            <a:pPr indent="-342900" lvl="0" marL="342900" marR="0" rtl="0" algn="l">
              <a:lnSpc>
                <a:spcPct val="90000"/>
              </a:lnSpc>
              <a:spcBef>
                <a:spcPts val="560"/>
              </a:spcBef>
              <a:spcAft>
                <a:spcPts val="0"/>
              </a:spcAft>
              <a:buClr>
                <a:srgbClr val="974806"/>
              </a:buClr>
              <a:buSzPts val="2800"/>
              <a:buFont typeface="Arial"/>
              <a:buNone/>
            </a:pPr>
            <a:r>
              <a:t/>
            </a:r>
            <a:endParaRPr sz="2800"/>
          </a:p>
          <a:p>
            <a:pPr indent="-342900" lvl="0" marL="342900" marR="0" rtl="0" algn="l">
              <a:lnSpc>
                <a:spcPct val="90000"/>
              </a:lnSpc>
              <a:spcBef>
                <a:spcPts val="560"/>
              </a:spcBef>
              <a:spcAft>
                <a:spcPts val="0"/>
              </a:spcAft>
              <a:buClr>
                <a:srgbClr val="974806"/>
              </a:buClr>
              <a:buSzPts val="2800"/>
              <a:buFont typeface="Arial"/>
              <a:buNone/>
            </a:pPr>
            <a:r>
              <a:rPr lang="en-US" sz="2800"/>
              <a:t>Wildlife crossings can also be used to help animals access their home ranges across roads.</a:t>
            </a:r>
            <a:endParaRPr sz="2800"/>
          </a:p>
        </p:txBody>
      </p:sp>
      <p:sp>
        <p:nvSpPr>
          <p:cNvPr id="174" name="Google Shape;174;p25"/>
          <p:cNvSpPr txBox="1"/>
          <p:nvPr/>
        </p:nvSpPr>
        <p:spPr>
          <a:xfrm>
            <a:off x="4416375" y="3946800"/>
            <a:ext cx="4572000" cy="36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Wildlife crossing to prevent fragmentation.</a:t>
            </a:r>
            <a:endParaRPr/>
          </a:p>
        </p:txBody>
      </p:sp>
      <p:pic>
        <p:nvPicPr>
          <p:cNvPr descr="http://www.eoi.es/blogs/mariagutierrez/files/2014/01/bridge.png" id="175" name="Google Shape;175;p25"/>
          <p:cNvPicPr preferRelativeResize="0"/>
          <p:nvPr/>
        </p:nvPicPr>
        <p:blipFill rotWithShape="1">
          <a:blip r:embed="rId3">
            <a:alphaModFix/>
          </a:blip>
          <a:srcRect b="0" l="0" r="0" t="0"/>
          <a:stretch/>
        </p:blipFill>
        <p:spPr>
          <a:xfrm>
            <a:off x="4416373" y="1143000"/>
            <a:ext cx="4454700" cy="2678250"/>
          </a:xfrm>
          <a:prstGeom prst="rect">
            <a:avLst/>
          </a:prstGeom>
          <a:noFill/>
          <a:ln>
            <a:noFill/>
          </a:ln>
        </p:spPr>
      </p:pic>
      <p:sp>
        <p:nvSpPr>
          <p:cNvPr id="176" name="Google Shape;176;p25"/>
          <p:cNvSpPr txBox="1"/>
          <p:nvPr/>
        </p:nvSpPr>
        <p:spPr>
          <a:xfrm>
            <a:off x="4357725" y="4438950"/>
            <a:ext cx="4572000" cy="20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Permanent Marker"/>
                <a:ea typeface="Permanent Marker"/>
                <a:cs typeface="Permanent Marker"/>
                <a:sym typeface="Permanent Marker"/>
              </a:rPr>
              <a:t>You can also s</a:t>
            </a:r>
            <a:r>
              <a:rPr lang="en-US" sz="3000">
                <a:latin typeface="Permanent Marker"/>
                <a:ea typeface="Permanent Marker"/>
                <a:cs typeface="Permanent Marker"/>
                <a:sym typeface="Permanent Marker"/>
              </a:rPr>
              <a:t>top buying products like palm oil that contribute to habitat destruction.</a:t>
            </a:r>
            <a:endParaRPr sz="3000">
              <a:latin typeface="Permanent Marker"/>
              <a:ea typeface="Permanent Marker"/>
              <a:cs typeface="Permanent Marker"/>
              <a:sym typeface="Permanent Mark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822"/>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animEffect filter="fade" transition="in">
                                      <p:cBhvr>
                                        <p:cTn dur="2000"/>
                                        <p:tgtEl>
                                          <p:spTgt spid="17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The Problem with Palm Oil</a:t>
            </a:r>
            <a:endParaRPr/>
          </a:p>
        </p:txBody>
      </p:sp>
      <p:pic>
        <p:nvPicPr>
          <p:cNvPr descr="Palm oil, the ubiquitous ingredient in scores of food and cosmetics products, is responsible for the destruction of rainforests home to orangutans, tigers, and other endangered wildlife.&#10;&#10;Here's everything you need to know: http://bit.ly/1pmskgy&#10;Test your palm oil knowledge: http://bit.ly/1YJpga8&#10;&#10;SUBSCRIBE: http://bit.ly/Subscribe2TP&#10;&#10;About TakePart:&#10;Featuring independent journalism on today’s most important and socially relevant topics,TakePart is the digital division of Participant Media, the company behind such acclaimed documentaries as CITIZENFOUR, An Inconvenient Truth and Food, Inc. and films including Lincoln and Spotlight. &#10;&#10;Connect with TAKEPART: &#10;&#10;Visit the TAKEPART WEBSITE: http://bit.ly/TakePartSite&#10;Like TAKEPART on FACEBOOK:http://bit.ly/TakePartFB&#10;Follow TAKEPART on TWITTER: http://bit.ly/TakePartTW&#10;Follow TAKEPART on TUMBLR: http://bit.ly/TakePartTumblr&#10;Follow TAKEPART on G+: http://bit.ly/TakePartGPlus&#10;&#10;The Problem With Palm Oil | Fight for the Forests | TakePart &#10;https://www.youtube.com/user/takepart" id="183" name="Google Shape;183;p26" title="The Problem With Palm Oil | Fight for the Forests | TakePart">
            <a:hlinkClick r:id="rId3"/>
          </p:cNvPr>
          <p:cNvPicPr preferRelativeResize="0"/>
          <p:nvPr/>
        </p:nvPicPr>
        <p:blipFill>
          <a:blip r:embed="rId4">
            <a:alphaModFix/>
          </a:blip>
          <a:stretch>
            <a:fillRect/>
          </a:stretch>
        </p:blipFill>
        <p:spPr>
          <a:xfrm>
            <a:off x="1478075" y="1590931"/>
            <a:ext cx="6674275" cy="500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b="0" i="0" lang="en-US" sz="4000" u="sng" cap="none" strike="noStrike">
                <a:solidFill>
                  <a:schemeClr val="dk1"/>
                </a:solidFill>
                <a:latin typeface="Calibri"/>
                <a:ea typeface="Calibri"/>
                <a:cs typeface="Calibri"/>
                <a:sym typeface="Calibri"/>
              </a:rPr>
              <a:t>In</a:t>
            </a:r>
            <a:r>
              <a:rPr lang="en-US" sz="4000" u="sng"/>
              <a:t>vasive</a:t>
            </a:r>
            <a:r>
              <a:rPr b="0" i="0" lang="en-US" sz="4000" u="sng" cap="none" strike="noStrike">
                <a:solidFill>
                  <a:schemeClr val="dk1"/>
                </a:solidFill>
                <a:latin typeface="Calibri"/>
                <a:ea typeface="Calibri"/>
                <a:cs typeface="Calibri"/>
                <a:sym typeface="Calibri"/>
              </a:rPr>
              <a:t> Species</a:t>
            </a:r>
            <a:endParaRPr/>
          </a:p>
        </p:txBody>
      </p:sp>
      <p:sp>
        <p:nvSpPr>
          <p:cNvPr id="190" name="Google Shape;190;p27"/>
          <p:cNvSpPr txBox="1"/>
          <p:nvPr>
            <p:ph idx="1" type="body"/>
          </p:nvPr>
        </p:nvSpPr>
        <p:spPr>
          <a:xfrm>
            <a:off x="358525" y="1366075"/>
            <a:ext cx="4970100" cy="4800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480"/>
              </a:spcBef>
              <a:spcAft>
                <a:spcPts val="0"/>
              </a:spcAft>
              <a:buClr>
                <a:schemeClr val="dk1"/>
              </a:buClr>
              <a:buSzPts val="2400"/>
              <a:buFont typeface="Arial"/>
              <a:buNone/>
            </a:pPr>
            <a:r>
              <a:rPr b="1" lang="en-US" sz="2400">
                <a:solidFill>
                  <a:srgbClr val="FF0000"/>
                </a:solidFill>
              </a:rPr>
              <a:t>Invasive Species</a:t>
            </a:r>
            <a:r>
              <a:rPr lang="en-US" sz="2400"/>
              <a:t> are organisms released to a habitat they </a:t>
            </a:r>
            <a:r>
              <a:rPr b="1" lang="en-US" sz="2400" u="sng"/>
              <a:t>did not</a:t>
            </a:r>
            <a:r>
              <a:rPr lang="en-US" sz="2400"/>
              <a:t> </a:t>
            </a:r>
            <a:r>
              <a:rPr lang="en-US" sz="2400"/>
              <a:t>originate</a:t>
            </a:r>
            <a:r>
              <a:rPr lang="en-US" sz="2400"/>
              <a:t> in, either intentionally or unintentionally by humans. </a:t>
            </a:r>
            <a:endParaRPr sz="2400"/>
          </a:p>
          <a:p>
            <a:pPr indent="-342900" lvl="0" marL="342900" marR="0" rtl="0" algn="l">
              <a:lnSpc>
                <a:spcPct val="90000"/>
              </a:lnSpc>
              <a:spcBef>
                <a:spcPts val="480"/>
              </a:spcBef>
              <a:spcAft>
                <a:spcPts val="0"/>
              </a:spcAft>
              <a:buClr>
                <a:schemeClr val="dk1"/>
              </a:buClr>
              <a:buSzPts val="2400"/>
              <a:buFont typeface="Arial"/>
              <a:buNone/>
            </a:pPr>
            <a:r>
              <a:t/>
            </a:r>
            <a:endParaRPr sz="2400"/>
          </a:p>
          <a:p>
            <a:pPr indent="-342900" lvl="0" marL="342900" marR="0" rtl="0" algn="l">
              <a:lnSpc>
                <a:spcPct val="90000"/>
              </a:lnSpc>
              <a:spcBef>
                <a:spcPts val="480"/>
              </a:spcBef>
              <a:spcAft>
                <a:spcPts val="0"/>
              </a:spcAft>
              <a:buClr>
                <a:schemeClr val="dk1"/>
              </a:buClr>
              <a:buSzPts val="2400"/>
              <a:buFont typeface="Arial"/>
              <a:buNone/>
            </a:pPr>
            <a:r>
              <a:t/>
            </a:r>
            <a:endParaRPr sz="2400"/>
          </a:p>
          <a:p>
            <a:pPr indent="-342900" lvl="0" marL="342900" marR="0" rtl="0" algn="l">
              <a:lnSpc>
                <a:spcPct val="90000"/>
              </a:lnSpc>
              <a:spcBef>
                <a:spcPts val="480"/>
              </a:spcBef>
              <a:spcAft>
                <a:spcPts val="0"/>
              </a:spcAft>
              <a:buClr>
                <a:schemeClr val="dk1"/>
              </a:buClr>
              <a:buSzPts val="2400"/>
              <a:buFont typeface="Arial"/>
              <a:buNone/>
            </a:pPr>
            <a:r>
              <a:rPr lang="en-US" sz="2400"/>
              <a:t>Since these organisms did not evolve in this habitat they typically have no natural predators and grow out of control, </a:t>
            </a:r>
            <a:r>
              <a:rPr lang="en-US" sz="2400"/>
              <a:t>devastating</a:t>
            </a:r>
            <a:r>
              <a:rPr lang="en-US" sz="2400"/>
              <a:t> the biodiversity in the area.</a:t>
            </a:r>
            <a:endParaRPr sz="2400"/>
          </a:p>
        </p:txBody>
      </p:sp>
      <p:pic>
        <p:nvPicPr>
          <p:cNvPr id="191" name="Google Shape;191;p27"/>
          <p:cNvPicPr preferRelativeResize="0"/>
          <p:nvPr/>
        </p:nvPicPr>
        <p:blipFill>
          <a:blip r:embed="rId3">
            <a:alphaModFix/>
          </a:blip>
          <a:stretch>
            <a:fillRect/>
          </a:stretch>
        </p:blipFill>
        <p:spPr>
          <a:xfrm>
            <a:off x="5760275" y="1217000"/>
            <a:ext cx="3174103" cy="2117102"/>
          </a:xfrm>
          <a:prstGeom prst="rect">
            <a:avLst/>
          </a:prstGeom>
          <a:noFill/>
          <a:ln>
            <a:noFill/>
          </a:ln>
        </p:spPr>
      </p:pic>
      <p:sp>
        <p:nvSpPr>
          <p:cNvPr id="192" name="Google Shape;192;p27"/>
          <p:cNvSpPr txBox="1"/>
          <p:nvPr/>
        </p:nvSpPr>
        <p:spPr>
          <a:xfrm>
            <a:off x="6426275" y="3429000"/>
            <a:ext cx="17268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Lionfish in Florida</a:t>
            </a:r>
            <a:endParaRPr/>
          </a:p>
        </p:txBody>
      </p:sp>
      <p:pic>
        <p:nvPicPr>
          <p:cNvPr id="193" name="Google Shape;193;p27"/>
          <p:cNvPicPr preferRelativeResize="0"/>
          <p:nvPr/>
        </p:nvPicPr>
        <p:blipFill rotWithShape="1">
          <a:blip r:embed="rId4">
            <a:alphaModFix/>
          </a:blip>
          <a:srcRect b="0" l="0" r="0" t="0"/>
          <a:stretch/>
        </p:blipFill>
        <p:spPr>
          <a:xfrm>
            <a:off x="6051425" y="4045175"/>
            <a:ext cx="2476500" cy="2120900"/>
          </a:xfrm>
          <a:prstGeom prst="rect">
            <a:avLst/>
          </a:prstGeom>
          <a:noFill/>
          <a:ln>
            <a:noFill/>
          </a:ln>
        </p:spPr>
      </p:pic>
      <p:sp>
        <p:nvSpPr>
          <p:cNvPr id="194" name="Google Shape;194;p27"/>
          <p:cNvSpPr txBox="1"/>
          <p:nvPr/>
        </p:nvSpPr>
        <p:spPr>
          <a:xfrm>
            <a:off x="6051425" y="6269263"/>
            <a:ext cx="21336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Nile Perch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lang="en-US" sz="4000" u="sng"/>
              <a:t>Invasive </a:t>
            </a:r>
            <a:r>
              <a:rPr b="0" i="0" lang="en-US" sz="4000" u="sng" cap="none" strike="noStrike">
                <a:solidFill>
                  <a:schemeClr val="dk1"/>
                </a:solidFill>
                <a:latin typeface="Calibri"/>
                <a:ea typeface="Calibri"/>
                <a:cs typeface="Calibri"/>
                <a:sym typeface="Calibri"/>
              </a:rPr>
              <a:t>Species</a:t>
            </a:r>
            <a:endParaRPr/>
          </a:p>
        </p:txBody>
      </p:sp>
      <p:sp>
        <p:nvSpPr>
          <p:cNvPr id="201" name="Google Shape;201;p28"/>
          <p:cNvSpPr txBox="1"/>
          <p:nvPr>
            <p:ph idx="1" type="body"/>
          </p:nvPr>
        </p:nvSpPr>
        <p:spPr>
          <a:xfrm>
            <a:off x="457200" y="990600"/>
            <a:ext cx="8229600" cy="3429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480"/>
              </a:spcBef>
              <a:spcAft>
                <a:spcPts val="0"/>
              </a:spcAft>
              <a:buClr>
                <a:schemeClr val="dk1"/>
              </a:buClr>
              <a:buSzPts val="2400"/>
              <a:buFont typeface="Arial"/>
              <a:buNone/>
            </a:pPr>
            <a:r>
              <a:rPr lang="en-US" sz="2400"/>
              <a:t>There are a number of characteristics all invasives have in common:</a:t>
            </a:r>
            <a:endParaRPr sz="2400"/>
          </a:p>
          <a:p>
            <a:pPr indent="-381000" lvl="0" marL="457200" marR="0" rtl="0" algn="l">
              <a:lnSpc>
                <a:spcPct val="90000"/>
              </a:lnSpc>
              <a:spcBef>
                <a:spcPts val="480"/>
              </a:spcBef>
              <a:spcAft>
                <a:spcPts val="0"/>
              </a:spcAft>
              <a:buClr>
                <a:srgbClr val="1155CC"/>
              </a:buClr>
              <a:buSzPts val="2400"/>
              <a:buAutoNum type="arabicParenR"/>
            </a:pPr>
            <a:r>
              <a:rPr lang="en-US" sz="2400">
                <a:solidFill>
                  <a:srgbClr val="1155CC"/>
                </a:solidFill>
              </a:rPr>
              <a:t>Non-native</a:t>
            </a:r>
            <a:endParaRPr sz="2400">
              <a:solidFill>
                <a:srgbClr val="1155CC"/>
              </a:solidFill>
            </a:endParaRPr>
          </a:p>
          <a:p>
            <a:pPr indent="-381000" lvl="0" marL="457200" marR="0" rtl="0" algn="l">
              <a:lnSpc>
                <a:spcPct val="90000"/>
              </a:lnSpc>
              <a:spcBef>
                <a:spcPts val="0"/>
              </a:spcBef>
              <a:spcAft>
                <a:spcPts val="0"/>
              </a:spcAft>
              <a:buClr>
                <a:srgbClr val="1155CC"/>
              </a:buClr>
              <a:buSzPts val="2400"/>
              <a:buAutoNum type="arabicParenR"/>
            </a:pPr>
            <a:r>
              <a:rPr lang="en-US" sz="2400">
                <a:solidFill>
                  <a:srgbClr val="1155CC"/>
                </a:solidFill>
              </a:rPr>
              <a:t>Have no natural predators in the area</a:t>
            </a:r>
            <a:endParaRPr sz="2400">
              <a:solidFill>
                <a:srgbClr val="1155CC"/>
              </a:solidFill>
            </a:endParaRPr>
          </a:p>
          <a:p>
            <a:pPr indent="-381000" lvl="0" marL="457200" marR="0" rtl="0" algn="l">
              <a:lnSpc>
                <a:spcPct val="90000"/>
              </a:lnSpc>
              <a:spcBef>
                <a:spcPts val="0"/>
              </a:spcBef>
              <a:spcAft>
                <a:spcPts val="0"/>
              </a:spcAft>
              <a:buClr>
                <a:srgbClr val="1155CC"/>
              </a:buClr>
              <a:buSzPts val="2400"/>
              <a:buAutoNum type="arabicParenR"/>
            </a:pPr>
            <a:r>
              <a:rPr lang="en-US" sz="2400">
                <a:solidFill>
                  <a:srgbClr val="1155CC"/>
                </a:solidFill>
              </a:rPr>
              <a:t>Reproduce often</a:t>
            </a:r>
            <a:endParaRPr sz="2400">
              <a:solidFill>
                <a:srgbClr val="1155CC"/>
              </a:solidFill>
            </a:endParaRPr>
          </a:p>
          <a:p>
            <a:pPr indent="-381000" lvl="0" marL="457200" marR="0" rtl="0" algn="l">
              <a:lnSpc>
                <a:spcPct val="90000"/>
              </a:lnSpc>
              <a:spcBef>
                <a:spcPts val="0"/>
              </a:spcBef>
              <a:spcAft>
                <a:spcPts val="0"/>
              </a:spcAft>
              <a:buClr>
                <a:srgbClr val="1155CC"/>
              </a:buClr>
              <a:buSzPts val="2400"/>
              <a:buAutoNum type="arabicParenR"/>
            </a:pPr>
            <a:r>
              <a:rPr lang="en-US" sz="2400">
                <a:solidFill>
                  <a:srgbClr val="1155CC"/>
                </a:solidFill>
              </a:rPr>
              <a:t>Have a wide range of food available</a:t>
            </a:r>
            <a:endParaRPr sz="2400">
              <a:solidFill>
                <a:srgbClr val="1155CC"/>
              </a:solidFill>
            </a:endParaRPr>
          </a:p>
          <a:p>
            <a:pPr indent="-381000" lvl="0" marL="457200" marR="0" rtl="0" algn="l">
              <a:lnSpc>
                <a:spcPct val="90000"/>
              </a:lnSpc>
              <a:spcBef>
                <a:spcPts val="0"/>
              </a:spcBef>
              <a:spcAft>
                <a:spcPts val="0"/>
              </a:spcAft>
              <a:buClr>
                <a:srgbClr val="1155CC"/>
              </a:buClr>
              <a:buSzPts val="2400"/>
              <a:buAutoNum type="arabicParenR"/>
            </a:pPr>
            <a:r>
              <a:rPr lang="en-US" sz="2400">
                <a:solidFill>
                  <a:srgbClr val="1155CC"/>
                </a:solidFill>
              </a:rPr>
              <a:t>Are highly adaptive to different environments</a:t>
            </a:r>
            <a:endParaRPr sz="2400">
              <a:solidFill>
                <a:srgbClr val="1155CC"/>
              </a:solidFill>
            </a:endParaRPr>
          </a:p>
          <a:p>
            <a:pPr indent="-381000" lvl="0" marL="457200" marR="0" rtl="0" algn="l">
              <a:lnSpc>
                <a:spcPct val="90000"/>
              </a:lnSpc>
              <a:spcBef>
                <a:spcPts val="0"/>
              </a:spcBef>
              <a:spcAft>
                <a:spcPts val="0"/>
              </a:spcAft>
              <a:buClr>
                <a:srgbClr val="1155CC"/>
              </a:buClr>
              <a:buSzPts val="2400"/>
              <a:buAutoNum type="arabicParenR"/>
            </a:pPr>
            <a:r>
              <a:rPr lang="en-US" sz="2400">
                <a:solidFill>
                  <a:srgbClr val="1155CC"/>
                </a:solidFill>
              </a:rPr>
              <a:t>Decrease biodiversity in the area</a:t>
            </a:r>
            <a:endParaRPr sz="2400">
              <a:solidFill>
                <a:srgbClr val="1155CC"/>
              </a:solidFill>
            </a:endParaRPr>
          </a:p>
        </p:txBody>
      </p:sp>
      <p:sp>
        <p:nvSpPr>
          <p:cNvPr id="202" name="Google Shape;202;p28"/>
          <p:cNvSpPr txBox="1"/>
          <p:nvPr/>
        </p:nvSpPr>
        <p:spPr>
          <a:xfrm>
            <a:off x="358400" y="6470488"/>
            <a:ext cx="27432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Kudzu</a:t>
            </a:r>
            <a:endParaRPr/>
          </a:p>
        </p:txBody>
      </p:sp>
      <p:pic>
        <p:nvPicPr>
          <p:cNvPr id="203" name="Google Shape;203;p28"/>
          <p:cNvPicPr preferRelativeResize="0"/>
          <p:nvPr/>
        </p:nvPicPr>
        <p:blipFill rotWithShape="1">
          <a:blip r:embed="rId3">
            <a:alphaModFix/>
          </a:blip>
          <a:srcRect b="0" l="0" r="0" t="0"/>
          <a:stretch/>
        </p:blipFill>
        <p:spPr>
          <a:xfrm>
            <a:off x="358399" y="4183050"/>
            <a:ext cx="2947250" cy="2287450"/>
          </a:xfrm>
          <a:prstGeom prst="rect">
            <a:avLst/>
          </a:prstGeom>
          <a:noFill/>
          <a:ln>
            <a:noFill/>
          </a:ln>
        </p:spPr>
      </p:pic>
      <p:pic>
        <p:nvPicPr>
          <p:cNvPr id="204" name="Google Shape;204;p28"/>
          <p:cNvPicPr preferRelativeResize="0"/>
          <p:nvPr/>
        </p:nvPicPr>
        <p:blipFill>
          <a:blip r:embed="rId4">
            <a:alphaModFix/>
          </a:blip>
          <a:stretch>
            <a:fillRect/>
          </a:stretch>
        </p:blipFill>
        <p:spPr>
          <a:xfrm>
            <a:off x="3519750" y="4422238"/>
            <a:ext cx="2645000" cy="1809075"/>
          </a:xfrm>
          <a:prstGeom prst="rect">
            <a:avLst/>
          </a:prstGeom>
          <a:noFill/>
          <a:ln>
            <a:noFill/>
          </a:ln>
        </p:spPr>
      </p:pic>
      <p:sp>
        <p:nvSpPr>
          <p:cNvPr id="205" name="Google Shape;205;p28"/>
          <p:cNvSpPr txBox="1"/>
          <p:nvPr/>
        </p:nvSpPr>
        <p:spPr>
          <a:xfrm>
            <a:off x="3519750" y="6347138"/>
            <a:ext cx="27432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Burmese Python</a:t>
            </a:r>
            <a:endParaRPr/>
          </a:p>
        </p:txBody>
      </p:sp>
      <p:pic>
        <p:nvPicPr>
          <p:cNvPr id="206" name="Google Shape;206;p28"/>
          <p:cNvPicPr preferRelativeResize="0"/>
          <p:nvPr/>
        </p:nvPicPr>
        <p:blipFill>
          <a:blip r:embed="rId5">
            <a:alphaModFix/>
          </a:blip>
          <a:stretch>
            <a:fillRect/>
          </a:stretch>
        </p:blipFill>
        <p:spPr>
          <a:xfrm>
            <a:off x="6317150" y="4364504"/>
            <a:ext cx="2743200" cy="1830247"/>
          </a:xfrm>
          <a:prstGeom prst="rect">
            <a:avLst/>
          </a:prstGeom>
          <a:noFill/>
          <a:ln>
            <a:noFill/>
          </a:ln>
        </p:spPr>
      </p:pic>
      <p:sp>
        <p:nvSpPr>
          <p:cNvPr id="207" name="Google Shape;207;p28"/>
          <p:cNvSpPr txBox="1"/>
          <p:nvPr/>
        </p:nvSpPr>
        <p:spPr>
          <a:xfrm>
            <a:off x="6317150" y="6347138"/>
            <a:ext cx="27432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European Starling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lang="en-US" sz="4000" u="sng"/>
              <a:t>Invasive </a:t>
            </a:r>
            <a:r>
              <a:rPr b="0" i="0" lang="en-US" sz="4000" u="sng" cap="none" strike="noStrike">
                <a:solidFill>
                  <a:schemeClr val="dk1"/>
                </a:solidFill>
                <a:latin typeface="Calibri"/>
                <a:ea typeface="Calibri"/>
                <a:cs typeface="Calibri"/>
                <a:sym typeface="Calibri"/>
              </a:rPr>
              <a:t>Species</a:t>
            </a:r>
            <a:endParaRPr/>
          </a:p>
        </p:txBody>
      </p:sp>
      <p:sp>
        <p:nvSpPr>
          <p:cNvPr id="214" name="Google Shape;214;p29"/>
          <p:cNvSpPr txBox="1"/>
          <p:nvPr>
            <p:ph idx="1" type="body"/>
          </p:nvPr>
        </p:nvSpPr>
        <p:spPr>
          <a:xfrm>
            <a:off x="457200" y="990600"/>
            <a:ext cx="8229600" cy="3429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480"/>
              </a:spcBef>
              <a:spcAft>
                <a:spcPts val="0"/>
              </a:spcAft>
              <a:buClr>
                <a:schemeClr val="dk1"/>
              </a:buClr>
              <a:buSzPts val="2400"/>
              <a:buFont typeface="Arial"/>
              <a:buNone/>
            </a:pPr>
            <a:r>
              <a:rPr lang="en-US" sz="2400"/>
              <a:t>We can help, by not supporting the exotic pet trade.</a:t>
            </a:r>
            <a:endParaRPr sz="2400"/>
          </a:p>
          <a:p>
            <a:pPr indent="0" lvl="0" marL="457200" marR="0" rtl="0" algn="l">
              <a:lnSpc>
                <a:spcPct val="90000"/>
              </a:lnSpc>
              <a:spcBef>
                <a:spcPts val="480"/>
              </a:spcBef>
              <a:spcAft>
                <a:spcPts val="0"/>
              </a:spcAft>
              <a:buNone/>
            </a:pPr>
            <a:r>
              <a:t/>
            </a:r>
            <a:endParaRPr sz="2400">
              <a:solidFill>
                <a:srgbClr val="1155CC"/>
              </a:solidFill>
            </a:endParaRPr>
          </a:p>
          <a:p>
            <a:pPr indent="0" lvl="0" marL="457200" marR="0" rtl="0" algn="l">
              <a:lnSpc>
                <a:spcPct val="90000"/>
              </a:lnSpc>
              <a:spcBef>
                <a:spcPts val="480"/>
              </a:spcBef>
              <a:spcAft>
                <a:spcPts val="0"/>
              </a:spcAft>
              <a:buNone/>
            </a:pPr>
            <a:r>
              <a:t/>
            </a:r>
            <a:endParaRPr sz="2400">
              <a:solidFill>
                <a:srgbClr val="1155CC"/>
              </a:solidFill>
            </a:endParaRPr>
          </a:p>
          <a:p>
            <a:pPr indent="0" lvl="0" marL="0" marR="0" rtl="0" algn="l">
              <a:lnSpc>
                <a:spcPct val="90000"/>
              </a:lnSpc>
              <a:spcBef>
                <a:spcPts val="480"/>
              </a:spcBef>
              <a:spcAft>
                <a:spcPts val="0"/>
              </a:spcAft>
              <a:buNone/>
            </a:pPr>
            <a:r>
              <a:rPr lang="en-US" sz="2400">
                <a:solidFill>
                  <a:srgbClr val="000000"/>
                </a:solidFill>
              </a:rPr>
              <a:t>There are also invasive species roundups in your local area.</a:t>
            </a:r>
            <a:endParaRPr sz="2400">
              <a:solidFill>
                <a:srgbClr val="000000"/>
              </a:solidFill>
            </a:endParaRPr>
          </a:p>
          <a:p>
            <a:pPr indent="-381000" lvl="0" marL="457200" marR="0" rtl="0" algn="l">
              <a:lnSpc>
                <a:spcPct val="90000"/>
              </a:lnSpc>
              <a:spcBef>
                <a:spcPts val="480"/>
              </a:spcBef>
              <a:spcAft>
                <a:spcPts val="0"/>
              </a:spcAft>
              <a:buClr>
                <a:srgbClr val="000000"/>
              </a:buClr>
              <a:buSzPts val="2400"/>
              <a:buChar char="•"/>
            </a:pPr>
            <a:r>
              <a:rPr lang="en-US" sz="2400">
                <a:solidFill>
                  <a:srgbClr val="000000"/>
                </a:solidFill>
              </a:rPr>
              <a:t>Lake Sammamish Park has volunteer opportunities where you can help remove invasives and replace them with local trees and plants.  </a:t>
            </a:r>
            <a:r>
              <a:rPr lang="en-US" sz="2400" u="sng">
                <a:solidFill>
                  <a:schemeClr val="hlink"/>
                </a:solidFill>
                <a:hlinkClick r:id="rId3"/>
              </a:rPr>
              <a:t>https://www.lakesammamishfriends.org/volunteer-opportunities/</a:t>
            </a:r>
            <a:endParaRPr sz="2400">
              <a:solidFill>
                <a:srgbClr val="000000"/>
              </a:solidFill>
            </a:endParaRPr>
          </a:p>
          <a:p>
            <a:pPr indent="-381000" lvl="0" marL="457200" marR="0" rtl="0" algn="l">
              <a:lnSpc>
                <a:spcPct val="90000"/>
              </a:lnSpc>
              <a:spcBef>
                <a:spcPts val="0"/>
              </a:spcBef>
              <a:spcAft>
                <a:spcPts val="0"/>
              </a:spcAft>
              <a:buClr>
                <a:srgbClr val="000000"/>
              </a:buClr>
              <a:buSzPts val="2400"/>
              <a:buChar char="•"/>
            </a:pPr>
            <a:r>
              <a:rPr lang="en-US" sz="2400">
                <a:solidFill>
                  <a:srgbClr val="000000"/>
                </a:solidFill>
              </a:rPr>
              <a:t>King County also has a number of volunteer opportunities around Seattle to help remove invasives: </a:t>
            </a:r>
            <a:endParaRPr sz="2400">
              <a:solidFill>
                <a:srgbClr val="000000"/>
              </a:solidFill>
            </a:endParaRPr>
          </a:p>
          <a:p>
            <a:pPr indent="0" lvl="0" marL="914400" marR="0" rtl="0" algn="l">
              <a:lnSpc>
                <a:spcPct val="90000"/>
              </a:lnSpc>
              <a:spcBef>
                <a:spcPts val="480"/>
              </a:spcBef>
              <a:spcAft>
                <a:spcPts val="0"/>
              </a:spcAft>
              <a:buNone/>
            </a:pPr>
            <a:r>
              <a:rPr lang="en-US" sz="2400" u="sng">
                <a:solidFill>
                  <a:schemeClr val="hlink"/>
                </a:solidFill>
                <a:hlinkClick r:id="rId4"/>
              </a:rPr>
              <a:t>https://www.kingcounty.gov/services/environment/animals-and-plants/noxious-weeds/volunteer-information.aspx</a:t>
            </a:r>
            <a:endParaRPr sz="2400">
              <a:solidFill>
                <a:srgbClr val="000000"/>
              </a:solidFill>
            </a:endParaRPr>
          </a:p>
          <a:p>
            <a:pPr indent="0" lvl="0" marL="914400" marR="0" rtl="0" algn="l">
              <a:lnSpc>
                <a:spcPct val="90000"/>
              </a:lnSpc>
              <a:spcBef>
                <a:spcPts val="480"/>
              </a:spcBef>
              <a:spcAft>
                <a:spcPts val="0"/>
              </a:spcAft>
              <a:buNone/>
            </a:pPr>
            <a:r>
              <a:t/>
            </a:r>
            <a:endParaRPr sz="2400">
              <a:solidFill>
                <a:srgbClr val="000000"/>
              </a:solidFill>
            </a:endParaRPr>
          </a:p>
          <a:p>
            <a:pPr indent="0" lvl="0" marL="914400" marR="0" rtl="0" algn="l">
              <a:lnSpc>
                <a:spcPct val="90000"/>
              </a:lnSpc>
              <a:spcBef>
                <a:spcPts val="480"/>
              </a:spcBef>
              <a:spcAft>
                <a:spcPts val="0"/>
              </a:spcAft>
              <a:buNone/>
            </a:pPr>
            <a:r>
              <a:t/>
            </a:r>
            <a:endParaRPr sz="2400">
              <a:solidFill>
                <a:srgbClr val="000000"/>
              </a:solidFill>
            </a:endParaRPr>
          </a:p>
          <a:p>
            <a:pPr indent="0" lvl="0" marL="914400" marR="0" rtl="0" algn="l">
              <a:lnSpc>
                <a:spcPct val="90000"/>
              </a:lnSpc>
              <a:spcBef>
                <a:spcPts val="480"/>
              </a:spcBef>
              <a:spcAft>
                <a:spcPts val="0"/>
              </a:spcAft>
              <a:buNone/>
            </a:pPr>
            <a:r>
              <a:t/>
            </a:r>
            <a:endParaRPr sz="2400">
              <a:solidFill>
                <a:srgbClr val="000000"/>
              </a:solidFill>
            </a:endParaRPr>
          </a:p>
        </p:txBody>
      </p:sp>
      <p:pic>
        <p:nvPicPr>
          <p:cNvPr id="215" name="Google Shape;215;p29"/>
          <p:cNvPicPr preferRelativeResize="0"/>
          <p:nvPr/>
        </p:nvPicPr>
        <p:blipFill>
          <a:blip r:embed="rId5">
            <a:alphaModFix/>
          </a:blip>
          <a:stretch>
            <a:fillRect/>
          </a:stretch>
        </p:blipFill>
        <p:spPr>
          <a:xfrm>
            <a:off x="7337502" y="0"/>
            <a:ext cx="1806498" cy="1143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b="0" i="0" lang="en-US" sz="4000" u="sng" cap="none" strike="noStrike">
                <a:solidFill>
                  <a:schemeClr val="dk1"/>
                </a:solidFill>
                <a:latin typeface="Calibri"/>
                <a:ea typeface="Calibri"/>
                <a:cs typeface="Calibri"/>
                <a:sym typeface="Calibri"/>
              </a:rPr>
              <a:t>Poaching</a:t>
            </a:r>
            <a:endParaRPr/>
          </a:p>
        </p:txBody>
      </p:sp>
      <p:sp>
        <p:nvSpPr>
          <p:cNvPr id="222" name="Google Shape;222;p30"/>
          <p:cNvSpPr txBox="1"/>
          <p:nvPr/>
        </p:nvSpPr>
        <p:spPr>
          <a:xfrm>
            <a:off x="12576" y="3657600"/>
            <a:ext cx="5544300" cy="30469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People may poach for:</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Food</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 To sell products from the animal on the international market</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animal may be considered dangerous or a pest</a:t>
            </a:r>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Traditional medicines or ceremonies</a:t>
            </a:r>
            <a:endParaRPr sz="2400">
              <a:solidFill>
                <a:schemeClr val="dk1"/>
              </a:solidFill>
              <a:latin typeface="Calibri"/>
              <a:ea typeface="Calibri"/>
              <a:cs typeface="Calibri"/>
              <a:sym typeface="Calibri"/>
            </a:endParaRPr>
          </a:p>
        </p:txBody>
      </p:sp>
      <p:pic>
        <p:nvPicPr>
          <p:cNvPr descr="http://news.bbc.co.uk/media/images/40051000/jpg/_40051844_tigerrug.jpg" id="223" name="Google Shape;223;p30"/>
          <p:cNvPicPr preferRelativeResize="0"/>
          <p:nvPr/>
        </p:nvPicPr>
        <p:blipFill rotWithShape="1">
          <a:blip r:embed="rId3">
            <a:alphaModFix/>
          </a:blip>
          <a:srcRect b="0" l="0" r="0" t="0"/>
          <a:stretch/>
        </p:blipFill>
        <p:spPr>
          <a:xfrm>
            <a:off x="12576" y="191332"/>
            <a:ext cx="3111624" cy="2222589"/>
          </a:xfrm>
          <a:prstGeom prst="rect">
            <a:avLst/>
          </a:prstGeom>
          <a:noFill/>
          <a:ln>
            <a:noFill/>
          </a:ln>
        </p:spPr>
      </p:pic>
      <p:pic>
        <p:nvPicPr>
          <p:cNvPr descr="http://previous.presstv.ir/photo/20140131/348580_UNSC-Congo-poaching.jpg" id="224" name="Google Shape;224;p30"/>
          <p:cNvPicPr preferRelativeResize="0"/>
          <p:nvPr/>
        </p:nvPicPr>
        <p:blipFill rotWithShape="1">
          <a:blip r:embed="rId4">
            <a:alphaModFix/>
          </a:blip>
          <a:srcRect b="0" l="0" r="0" t="0"/>
          <a:stretch/>
        </p:blipFill>
        <p:spPr>
          <a:xfrm>
            <a:off x="5553917" y="4876800"/>
            <a:ext cx="3590084" cy="2015971"/>
          </a:xfrm>
          <a:prstGeom prst="rect">
            <a:avLst/>
          </a:prstGeom>
          <a:noFill/>
          <a:ln>
            <a:noFill/>
          </a:ln>
        </p:spPr>
      </p:pic>
      <p:pic>
        <p:nvPicPr>
          <p:cNvPr descr="http://s.hswstatic.com/gif/poaching-1.jpg" id="225" name="Google Shape;225;p30"/>
          <p:cNvPicPr preferRelativeResize="0"/>
          <p:nvPr/>
        </p:nvPicPr>
        <p:blipFill rotWithShape="1">
          <a:blip r:embed="rId5">
            <a:alphaModFix/>
          </a:blip>
          <a:srcRect b="0" l="0" r="0" t="0"/>
          <a:stretch/>
        </p:blipFill>
        <p:spPr>
          <a:xfrm>
            <a:off x="6640286" y="-21771"/>
            <a:ext cx="2503715" cy="1877786"/>
          </a:xfrm>
          <a:prstGeom prst="rect">
            <a:avLst/>
          </a:prstGeom>
          <a:noFill/>
          <a:ln>
            <a:noFill/>
          </a:ln>
        </p:spPr>
      </p:pic>
      <p:sp>
        <p:nvSpPr>
          <p:cNvPr id="226" name="Google Shape;226;p30"/>
          <p:cNvSpPr/>
          <p:nvPr/>
        </p:nvSpPr>
        <p:spPr>
          <a:xfrm>
            <a:off x="12576" y="2895600"/>
            <a:ext cx="899160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u="sng">
                <a:solidFill>
                  <a:srgbClr val="FF0000"/>
                </a:solidFill>
                <a:latin typeface="Calibri"/>
                <a:ea typeface="Calibri"/>
                <a:cs typeface="Calibri"/>
                <a:sym typeface="Calibri"/>
              </a:rPr>
              <a:t>Poaching </a:t>
            </a:r>
            <a:r>
              <a:rPr lang="en-US" sz="2400">
                <a:solidFill>
                  <a:srgbClr val="000000"/>
                </a:solidFill>
                <a:latin typeface="Calibri"/>
                <a:ea typeface="Calibri"/>
                <a:cs typeface="Calibri"/>
                <a:sym typeface="Calibri"/>
              </a:rPr>
              <a:t>is the illegal hunting, capturing or killing of wild animals.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1"/>
          <p:cNvSpPr txBox="1"/>
          <p:nvPr>
            <p:ph type="title"/>
          </p:nvPr>
        </p:nvSpPr>
        <p:spPr>
          <a:xfrm>
            <a:off x="-28956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b="0" i="0" lang="en-US" sz="4000" u="sng" cap="none" strike="noStrike">
                <a:solidFill>
                  <a:schemeClr val="dk1"/>
                </a:solidFill>
                <a:latin typeface="Calibri"/>
                <a:ea typeface="Calibri"/>
                <a:cs typeface="Calibri"/>
                <a:sym typeface="Calibri"/>
              </a:rPr>
              <a:t>Poaching</a:t>
            </a:r>
            <a:endParaRPr/>
          </a:p>
        </p:txBody>
      </p:sp>
      <p:pic>
        <p:nvPicPr>
          <p:cNvPr descr="http://www.leoafrica.org/img/rhino-graph.png" id="233" name="Google Shape;233;p31"/>
          <p:cNvPicPr preferRelativeResize="0"/>
          <p:nvPr/>
        </p:nvPicPr>
        <p:blipFill rotWithShape="1">
          <a:blip r:embed="rId3">
            <a:alphaModFix/>
          </a:blip>
          <a:srcRect b="0" l="0" r="0" t="0"/>
          <a:stretch/>
        </p:blipFill>
        <p:spPr>
          <a:xfrm>
            <a:off x="3048000" y="2514600"/>
            <a:ext cx="5946398" cy="4210051"/>
          </a:xfrm>
          <a:prstGeom prst="rect">
            <a:avLst/>
          </a:prstGeom>
          <a:noFill/>
          <a:ln>
            <a:noFill/>
          </a:ln>
        </p:spPr>
      </p:pic>
      <p:sp>
        <p:nvSpPr>
          <p:cNvPr id="234" name="Google Shape;234;p31"/>
          <p:cNvSpPr txBox="1"/>
          <p:nvPr/>
        </p:nvSpPr>
        <p:spPr>
          <a:xfrm>
            <a:off x="163286" y="1295400"/>
            <a:ext cx="2579914"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The black rhino in Africa, is good example of a population that has declined dramatically do to poaching.</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Current numbers are at 5,055</a:t>
            </a:r>
            <a:endParaRPr b="1" sz="2800">
              <a:solidFill>
                <a:schemeClr val="dk1"/>
              </a:solidFill>
              <a:latin typeface="Calibri"/>
              <a:ea typeface="Calibri"/>
              <a:cs typeface="Calibri"/>
              <a:sym typeface="Calibri"/>
            </a:endParaRPr>
          </a:p>
        </p:txBody>
      </p:sp>
      <p:pic>
        <p:nvPicPr>
          <p:cNvPr descr="https://s3.amazonaws.com/EarthwatchMedia/GalleryImages/wahungu-saving-kenyas-black-rhinos-c-gary-berz-h-5_3255.jpg" id="235" name="Google Shape;235;p31"/>
          <p:cNvPicPr preferRelativeResize="0"/>
          <p:nvPr/>
        </p:nvPicPr>
        <p:blipFill rotWithShape="1">
          <a:blip r:embed="rId4">
            <a:alphaModFix/>
          </a:blip>
          <a:srcRect b="0" l="0" r="0" t="0"/>
          <a:stretch/>
        </p:blipFill>
        <p:spPr>
          <a:xfrm>
            <a:off x="4103915" y="159819"/>
            <a:ext cx="5018314" cy="2271161"/>
          </a:xfrm>
          <a:prstGeom prst="rect">
            <a:avLst/>
          </a:prstGeom>
          <a:noFill/>
          <a:ln>
            <a:noFill/>
          </a:ln>
        </p:spPr>
      </p:pic>
      <p:pic>
        <p:nvPicPr>
          <p:cNvPr descr="http://www.rhinodotcom.com/rhino/images/stories/black_rhino_numbers.jpg" id="236" name="Google Shape;236;p31"/>
          <p:cNvPicPr preferRelativeResize="0"/>
          <p:nvPr/>
        </p:nvPicPr>
        <p:blipFill rotWithShape="1">
          <a:blip r:embed="rId5">
            <a:alphaModFix/>
          </a:blip>
          <a:srcRect b="0" l="0" r="0" t="0"/>
          <a:stretch/>
        </p:blipFill>
        <p:spPr>
          <a:xfrm>
            <a:off x="2881909" y="2430981"/>
            <a:ext cx="6262091" cy="4427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500"/>
                                        <p:tgtEl>
                                          <p:spTgt spid="2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F6128"/>
        </a:solidFill>
      </p:bgPr>
    </p:bg>
    <p:spTree>
      <p:nvGrpSpPr>
        <p:cNvPr id="95" name="Shape 95"/>
        <p:cNvGrpSpPr/>
        <p:nvPr/>
      </p:nvGrpSpPr>
      <p:grpSpPr>
        <a:xfrm>
          <a:off x="0" y="0"/>
          <a:ext cx="0" cy="0"/>
          <a:chOff x="0" y="0"/>
          <a:chExt cx="0" cy="0"/>
        </a:xfrm>
      </p:grpSpPr>
      <p:sp>
        <p:nvSpPr>
          <p:cNvPr id="96" name="Google Shape;9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rPr b="1" i="0" lang="en-US" sz="7200" u="none" cap="none" strike="noStrike">
                <a:solidFill>
                  <a:schemeClr val="lt1"/>
                </a:solidFill>
                <a:latin typeface="Permanent Marker"/>
                <a:ea typeface="Permanent Marker"/>
                <a:cs typeface="Permanent Marker"/>
                <a:sym typeface="Permanent Marker"/>
              </a:rPr>
              <a:t>What is </a:t>
            </a:r>
            <a:endParaRPr b="1" i="0" sz="7200" u="none" cap="none" strike="noStrike">
              <a:solidFill>
                <a:schemeClr val="lt1"/>
              </a:solidFill>
              <a:latin typeface="Permanent Marker"/>
              <a:ea typeface="Permanent Marker"/>
              <a:cs typeface="Permanent Marker"/>
              <a:sym typeface="Permanent Marker"/>
            </a:endParaRPr>
          </a:p>
        </p:txBody>
      </p:sp>
      <p:pic>
        <p:nvPicPr>
          <p:cNvPr descr="View full lesson: http://ed.ted.com/lessons/why-is-biodiversity-so-important-kim-preshoff &#10;&#10;Our planet’s diverse, thriving ecosystems may seem like permanent fixtures, but they’re actually vulnerable to collapse. Jungles can become deserts, and reefs can become lifeless rocks. What makes one ecosystem strong and another weak in the face of change? Kim Preshoff details why the answer, to a large extent, is biodiversity. &#10;&#10;Lesson by Kim Preshoff, animation by TED-Ed." id="97" name="Google Shape;97;p14" title="Why is biodiversity so important? - Kim Preshoff">
            <a:hlinkClick r:id="rId3"/>
          </p:cNvPr>
          <p:cNvPicPr preferRelativeResize="0"/>
          <p:nvPr/>
        </p:nvPicPr>
        <p:blipFill>
          <a:blip r:embed="rId4">
            <a:alphaModFix/>
          </a:blip>
          <a:stretch>
            <a:fillRect/>
          </a:stretch>
        </p:blipFill>
        <p:spPr>
          <a:xfrm>
            <a:off x="1290859" y="1480275"/>
            <a:ext cx="7041041" cy="5280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b="0" i="0" lang="en-US" sz="4000" u="sng" cap="none" strike="noStrike">
                <a:solidFill>
                  <a:schemeClr val="dk1"/>
                </a:solidFill>
                <a:latin typeface="Calibri"/>
                <a:ea typeface="Calibri"/>
                <a:cs typeface="Calibri"/>
                <a:sym typeface="Calibri"/>
              </a:rPr>
              <a:t>Poaching</a:t>
            </a:r>
            <a:endParaRPr/>
          </a:p>
        </p:txBody>
      </p:sp>
      <p:sp>
        <p:nvSpPr>
          <p:cNvPr id="243" name="Google Shape;243;p32"/>
          <p:cNvSpPr txBox="1"/>
          <p:nvPr/>
        </p:nvSpPr>
        <p:spPr>
          <a:xfrm>
            <a:off x="0" y="892275"/>
            <a:ext cx="4953000" cy="480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You can help by not purchasing exotic furs or items like ivory from the black market.</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-You can also donate to non-profit </a:t>
            </a:r>
            <a:r>
              <a:rPr lang="en-US" sz="2400">
                <a:solidFill>
                  <a:schemeClr val="dk1"/>
                </a:solidFill>
                <a:latin typeface="Calibri"/>
                <a:ea typeface="Calibri"/>
                <a:cs typeface="Calibri"/>
                <a:sym typeface="Calibri"/>
              </a:rPr>
              <a:t>companies</a:t>
            </a:r>
            <a:r>
              <a:rPr lang="en-US" sz="2400">
                <a:solidFill>
                  <a:schemeClr val="dk1"/>
                </a:solidFill>
                <a:latin typeface="Calibri"/>
                <a:ea typeface="Calibri"/>
                <a:cs typeface="Calibri"/>
                <a:sym typeface="Calibri"/>
              </a:rPr>
              <a:t> like the WWF that help set aside protected habitats for these animals. </a:t>
            </a:r>
            <a:endParaRPr sz="2400">
              <a:solidFill>
                <a:schemeClr val="dk1"/>
              </a:solidFill>
              <a:latin typeface="Calibri"/>
              <a:ea typeface="Calibri"/>
              <a:cs typeface="Calibri"/>
              <a:sym typeface="Calibri"/>
            </a:endParaRPr>
          </a:p>
        </p:txBody>
      </p:sp>
      <p:pic>
        <p:nvPicPr>
          <p:cNvPr id="244" name="Google Shape;244;p32"/>
          <p:cNvPicPr preferRelativeResize="0"/>
          <p:nvPr/>
        </p:nvPicPr>
        <p:blipFill>
          <a:blip r:embed="rId3">
            <a:alphaModFix/>
          </a:blip>
          <a:stretch>
            <a:fillRect/>
          </a:stretch>
        </p:blipFill>
        <p:spPr>
          <a:xfrm>
            <a:off x="5514050" y="780425"/>
            <a:ext cx="3695700" cy="5715000"/>
          </a:xfrm>
          <a:prstGeom prst="rect">
            <a:avLst/>
          </a:prstGeom>
          <a:noFill/>
          <a:ln>
            <a:noFill/>
          </a:ln>
        </p:spPr>
      </p:pic>
      <p:pic>
        <p:nvPicPr>
          <p:cNvPr id="245" name="Google Shape;245;p32"/>
          <p:cNvPicPr preferRelativeResize="0"/>
          <p:nvPr/>
        </p:nvPicPr>
        <p:blipFill>
          <a:blip r:embed="rId4">
            <a:alphaModFix/>
          </a:blip>
          <a:stretch>
            <a:fillRect/>
          </a:stretch>
        </p:blipFill>
        <p:spPr>
          <a:xfrm>
            <a:off x="626800" y="4764275"/>
            <a:ext cx="4638376" cy="20937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3"/>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rPr b="0" i="0" lang="en-US" sz="4000" u="sng" cap="none" strike="noStrike">
                <a:solidFill>
                  <a:schemeClr val="dk1"/>
                </a:solidFill>
                <a:latin typeface="Calibri"/>
                <a:ea typeface="Calibri"/>
                <a:cs typeface="Calibri"/>
                <a:sym typeface="Calibri"/>
              </a:rPr>
              <a:t>Sustainability and Conservation</a:t>
            </a:r>
            <a:endParaRPr/>
          </a:p>
        </p:txBody>
      </p:sp>
      <p:sp>
        <p:nvSpPr>
          <p:cNvPr id="252" name="Google Shape;252;p33"/>
          <p:cNvSpPr txBox="1"/>
          <p:nvPr>
            <p:ph idx="1" type="body"/>
          </p:nvPr>
        </p:nvSpPr>
        <p:spPr>
          <a:xfrm>
            <a:off x="152400" y="1143000"/>
            <a:ext cx="8991600" cy="5334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974806"/>
              </a:buClr>
              <a:buSzPts val="2800"/>
              <a:buFont typeface="Arial"/>
              <a:buNone/>
            </a:pPr>
            <a:r>
              <a:rPr b="1" i="0" lang="en-US" sz="2800" u="none" cap="none" strike="noStrike">
                <a:solidFill>
                  <a:srgbClr val="FF0000"/>
                </a:solidFill>
              </a:rPr>
              <a:t>Sustainable development</a:t>
            </a:r>
            <a:r>
              <a:rPr b="0" i="0" lang="en-US" sz="2800" u="none" cap="none" strike="noStrike">
                <a:solidFill>
                  <a:srgbClr val="974806"/>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is a practice in which natural resources are used and managed in a way that meets current needs without </a:t>
            </a:r>
            <a:r>
              <a:rPr lang="en-US" sz="2800"/>
              <a:t>harming</a:t>
            </a:r>
            <a:r>
              <a:rPr b="0" i="0" lang="en-US" sz="2800" u="none" cap="none" strike="noStrike">
                <a:solidFill>
                  <a:schemeClr val="dk1"/>
                </a:solidFill>
                <a:latin typeface="Calibri"/>
                <a:ea typeface="Calibri"/>
                <a:cs typeface="Calibri"/>
                <a:sym typeface="Calibri"/>
              </a:rPr>
              <a:t> future generations.</a:t>
            </a:r>
            <a:endParaRPr/>
          </a:p>
          <a:p>
            <a:pPr indent="-342900" lvl="0" marL="342900" marR="0" rtl="0" algn="l">
              <a:lnSpc>
                <a:spcPct val="90000"/>
              </a:lnSpc>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560"/>
              </a:spcBef>
              <a:spcAft>
                <a:spcPts val="0"/>
              </a:spcAft>
              <a:buClr>
                <a:srgbClr val="974806"/>
              </a:buClr>
              <a:buSzPts val="2800"/>
              <a:buFont typeface="Arial"/>
              <a:buNone/>
            </a:pPr>
            <a:r>
              <a:t/>
            </a:r>
            <a:endParaRPr/>
          </a:p>
        </p:txBody>
      </p:sp>
      <p:sp>
        <p:nvSpPr>
          <p:cNvPr id="253" name="Google Shape;253;p33"/>
          <p:cNvSpPr txBox="1"/>
          <p:nvPr/>
        </p:nvSpPr>
        <p:spPr>
          <a:xfrm>
            <a:off x="152400" y="2898625"/>
            <a:ext cx="8449200" cy="3000000"/>
          </a:xfrm>
          <a:prstGeom prst="rect">
            <a:avLst/>
          </a:prstGeom>
          <a:noFill/>
          <a:ln>
            <a:noFill/>
          </a:ln>
        </p:spPr>
        <p:txBody>
          <a:bodyPr anchorCtr="0" anchor="ctr" bIns="91425" lIns="91425" spcFirstLastPara="1" rIns="91425" wrap="square" tIns="91425">
            <a:noAutofit/>
          </a:bodyPr>
          <a:lstStyle/>
          <a:p>
            <a:pPr indent="-342900" lvl="0" marL="342900" rtl="0" algn="l">
              <a:lnSpc>
                <a:spcPct val="90000"/>
              </a:lnSpc>
              <a:spcBef>
                <a:spcPts val="0"/>
              </a:spcBef>
              <a:spcAft>
                <a:spcPts val="0"/>
              </a:spcAft>
              <a:buNone/>
            </a:pPr>
            <a:r>
              <a:rPr lang="en-US" sz="2800">
                <a:solidFill>
                  <a:srgbClr val="974806"/>
                </a:solidFill>
                <a:latin typeface="Calibri"/>
                <a:ea typeface="Calibri"/>
                <a:cs typeface="Calibri"/>
                <a:sym typeface="Calibri"/>
              </a:rPr>
              <a:t>Example of sustainable development: Global Fisheries:</a:t>
            </a:r>
            <a:endParaRPr sz="3200">
              <a:solidFill>
                <a:schemeClr val="dk1"/>
              </a:solidFill>
              <a:latin typeface="Calibri"/>
              <a:ea typeface="Calibri"/>
              <a:cs typeface="Calibri"/>
              <a:sym typeface="Calibri"/>
            </a:endParaRPr>
          </a:p>
          <a:p>
            <a:pPr indent="-342900" lvl="0" marL="342900" rtl="0" algn="l">
              <a:lnSpc>
                <a:spcPct val="90000"/>
              </a:lnSpc>
              <a:spcBef>
                <a:spcPts val="560"/>
              </a:spcBef>
              <a:spcAft>
                <a:spcPts val="0"/>
              </a:spcAft>
              <a:buNone/>
            </a:pPr>
            <a:r>
              <a:rPr lang="en-US" sz="2800">
                <a:solidFill>
                  <a:schemeClr val="dk1"/>
                </a:solidFill>
                <a:latin typeface="Calibri"/>
                <a:ea typeface="Calibri"/>
                <a:cs typeface="Calibri"/>
                <a:sym typeface="Calibri"/>
              </a:rPr>
              <a:t>Overfishing has depleted fish populations worldwide. Fish stocks are not as hardy as they once were. One reason for this is that the fish that are caught represent the healthy, reproducing age groups of the fish population.</a:t>
            </a:r>
            <a:endParaRPr/>
          </a:p>
        </p:txBody>
      </p:sp>
      <p:pic>
        <p:nvPicPr>
          <p:cNvPr id="254" name="Google Shape;254;p33"/>
          <p:cNvPicPr preferRelativeResize="0"/>
          <p:nvPr/>
        </p:nvPicPr>
        <p:blipFill rotWithShape="1">
          <a:blip r:embed="rId3">
            <a:alphaModFix/>
          </a:blip>
          <a:srcRect b="0" l="0" r="0" t="0"/>
          <a:stretch/>
        </p:blipFill>
        <p:spPr>
          <a:xfrm>
            <a:off x="7239000" y="5486400"/>
            <a:ext cx="1676400" cy="11985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61" name="Google Shape;261;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262" name="Google Shape;262;p34"/>
          <p:cNvPicPr preferRelativeResize="0"/>
          <p:nvPr/>
        </p:nvPicPr>
        <p:blipFill rotWithShape="1">
          <a:blip r:embed="rId3">
            <a:alphaModFix/>
          </a:blip>
          <a:srcRect b="0" l="0" r="0" t="0"/>
          <a:stretch/>
        </p:blipFill>
        <p:spPr>
          <a:xfrm>
            <a:off x="0" y="0"/>
            <a:ext cx="9328849" cy="6177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descr="http://graphics8.nytimes.com/images/2006/11/02/us/1103-nat-webFISH.gif" id="267" name="Google Shape;267;p35"/>
          <p:cNvPicPr preferRelativeResize="0"/>
          <p:nvPr/>
        </p:nvPicPr>
        <p:blipFill rotWithShape="1">
          <a:blip r:embed="rId3">
            <a:alphaModFix/>
          </a:blip>
          <a:srcRect b="0" l="0" r="0" t="0"/>
          <a:stretch/>
        </p:blipFill>
        <p:spPr>
          <a:xfrm>
            <a:off x="533400" y="0"/>
            <a:ext cx="3649663" cy="6858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68" name="Google Shape;268;p35"/>
          <p:cNvSpPr txBox="1"/>
          <p:nvPr/>
        </p:nvSpPr>
        <p:spPr>
          <a:xfrm>
            <a:off x="4572000" y="685800"/>
            <a:ext cx="4114800" cy="30464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Researchers found that 29 percent of species had been fished so heavily or were so affected by pollution or habitat loss that they were down to 10 percent of previous levels, their definition of “collapse.” </a:t>
            </a:r>
            <a:endParaRPr/>
          </a:p>
        </p:txBody>
      </p:sp>
      <p:sp>
        <p:nvSpPr>
          <p:cNvPr id="269" name="Google Shape;269;p35"/>
          <p:cNvSpPr txBox="1"/>
          <p:nvPr/>
        </p:nvSpPr>
        <p:spPr>
          <a:xfrm>
            <a:off x="4800600" y="4495800"/>
            <a:ext cx="4114800" cy="19383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To continue fishing at our current rate, the year we see a collapse in 100% of species is quite surprisingly within our lifetimes: 2048</a:t>
            </a:r>
            <a:endParaRPr/>
          </a:p>
        </p:txBody>
      </p:sp>
      <p:cxnSp>
        <p:nvCxnSpPr>
          <p:cNvPr id="270" name="Google Shape;270;p35"/>
          <p:cNvCxnSpPr/>
          <p:nvPr/>
        </p:nvCxnSpPr>
        <p:spPr>
          <a:xfrm rot="10800000">
            <a:off x="3962400" y="5715000"/>
            <a:ext cx="838200" cy="228600"/>
          </a:xfrm>
          <a:prstGeom prst="straightConnector1">
            <a:avLst/>
          </a:prstGeom>
          <a:noFill/>
          <a:ln cap="flat" cmpd="sng" w="25400">
            <a:solidFill>
              <a:schemeClr val="accent6"/>
            </a:solidFill>
            <a:prstDash val="solid"/>
            <a:round/>
            <a:headEnd len="sm" w="sm" type="none"/>
            <a:tailEnd len="med" w="med" type="stealth"/>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6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6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6"/>
          <p:cNvSpPr txBox="1"/>
          <p:nvPr/>
        </p:nvSpPr>
        <p:spPr>
          <a:xfrm>
            <a:off x="4572000" y="685800"/>
            <a:ext cx="4114800" cy="3477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In fact 90% of large ocean fish are already gone according to a recent study.</a:t>
            </a:r>
            <a:endParaRPr sz="4400">
              <a:solidFill>
                <a:schemeClr val="dk1"/>
              </a:solidFill>
              <a:latin typeface="Calibri"/>
              <a:ea typeface="Calibri"/>
              <a:cs typeface="Calibri"/>
              <a:sym typeface="Calibri"/>
            </a:endParaRPr>
          </a:p>
        </p:txBody>
      </p:sp>
      <p:pic>
        <p:nvPicPr>
          <p:cNvPr id="276" name="Google Shape;276;p36"/>
          <p:cNvPicPr preferRelativeResize="0"/>
          <p:nvPr/>
        </p:nvPicPr>
        <p:blipFill rotWithShape="1">
          <a:blip r:embed="rId3">
            <a:alphaModFix/>
          </a:blip>
          <a:srcRect b="0" l="0" r="50000" t="0"/>
          <a:stretch/>
        </p:blipFill>
        <p:spPr>
          <a:xfrm>
            <a:off x="0" y="45720"/>
            <a:ext cx="4419600" cy="70713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descr="http://www.sciencedaily.com/images/2009/05/090526202809.jpg" id="281" name="Google Shape;281;p37">
            <a:hlinkClick r:id="rId3"/>
          </p:cNvPr>
          <p:cNvPicPr preferRelativeResize="0"/>
          <p:nvPr/>
        </p:nvPicPr>
        <p:blipFill rotWithShape="1">
          <a:blip r:embed="rId4">
            <a:alphaModFix/>
          </a:blip>
          <a:srcRect b="0" l="0" r="0" t="0"/>
          <a:stretch/>
        </p:blipFill>
        <p:spPr>
          <a:xfrm>
            <a:off x="304800" y="533400"/>
            <a:ext cx="3919538" cy="58674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82" name="Google Shape;282;p37"/>
          <p:cNvSpPr/>
          <p:nvPr/>
        </p:nvSpPr>
        <p:spPr>
          <a:xfrm>
            <a:off x="6477000" y="381000"/>
            <a:ext cx="2667000" cy="45243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The Atlantic cod has, for many centuries, sustained major fisheries on both sides of the Atlantic. However, the North American fisheries have now largely collapsed.</a:t>
            </a:r>
            <a:endParaRPr/>
          </a:p>
        </p:txBody>
      </p:sp>
      <p:pic>
        <p:nvPicPr>
          <p:cNvPr id="283" name="Google Shape;283;p37"/>
          <p:cNvPicPr preferRelativeResize="0"/>
          <p:nvPr/>
        </p:nvPicPr>
        <p:blipFill>
          <a:blip r:embed="rId5">
            <a:alphaModFix/>
          </a:blip>
          <a:stretch>
            <a:fillRect/>
          </a:stretch>
        </p:blipFill>
        <p:spPr>
          <a:xfrm>
            <a:off x="0" y="2099175"/>
            <a:ext cx="6038900" cy="4680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1"/>
                                        </p:tgtEl>
                                      </p:cBhvr>
                                    </p:animEffect>
                                    <p:set>
                                      <p:cBhvr>
                                        <p:cTn dur="1" fill="hold">
                                          <p:stCondLst>
                                            <p:cond delay="500"/>
                                          </p:stCondLst>
                                        </p:cTn>
                                        <p:tgtEl>
                                          <p:spTgt spid="2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Making Fisheries Sustainable</a:t>
            </a:r>
            <a:endParaRPr/>
          </a:p>
        </p:txBody>
      </p:sp>
      <p:sp>
        <p:nvSpPr>
          <p:cNvPr id="290" name="Google Shape;290;p38"/>
          <p:cNvSpPr txBox="1"/>
          <p:nvPr>
            <p:ph idx="1" type="body"/>
          </p:nvPr>
        </p:nvSpPr>
        <p:spPr>
          <a:xfrm>
            <a:off x="160350" y="1143000"/>
            <a:ext cx="5029200" cy="5562600"/>
          </a:xfrm>
          <a:prstGeom prst="rect">
            <a:avLst/>
          </a:prstGeom>
          <a:noFill/>
          <a:ln>
            <a:noFill/>
          </a:ln>
        </p:spPr>
        <p:txBody>
          <a:bodyPr anchorCtr="0" anchor="t" bIns="45700" lIns="91425" spcFirstLastPara="1" rIns="91425" wrap="square" tIns="45700">
            <a:noAutofit/>
          </a:bodyPr>
          <a:lstStyle/>
          <a:p>
            <a:pPr indent="-609600" lvl="0" marL="609600" marR="0" rtl="0" algn="l">
              <a:lnSpc>
                <a:spcPct val="80000"/>
              </a:lnSpc>
              <a:spcBef>
                <a:spcPts val="0"/>
              </a:spcBef>
              <a:spcAft>
                <a:spcPts val="0"/>
              </a:spcAft>
              <a:buClr>
                <a:schemeClr val="dk1"/>
              </a:buClr>
              <a:buSzPts val="2000"/>
              <a:buFont typeface="Arial"/>
              <a:buAutoNum type="arabicParenR"/>
            </a:pPr>
            <a:r>
              <a:rPr b="0" i="0" lang="en-US" sz="2000" u="none" cap="none" strike="noStrike">
                <a:solidFill>
                  <a:schemeClr val="dk1"/>
                </a:solidFill>
                <a:latin typeface="Calibri"/>
                <a:ea typeface="Calibri"/>
                <a:cs typeface="Calibri"/>
                <a:sym typeface="Calibri"/>
              </a:rPr>
              <a:t>Rotation: rotating catches between different species gives the “off” species time to recover their numbers.</a:t>
            </a:r>
            <a:endParaRPr/>
          </a:p>
          <a:p>
            <a:pPr indent="-609600" lvl="0" marL="609600" marR="0" rtl="0" algn="l">
              <a:lnSpc>
                <a:spcPct val="8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609600" lvl="0" marL="609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Calibri"/>
                <a:ea typeface="Calibri"/>
                <a:cs typeface="Calibri"/>
                <a:sym typeface="Calibri"/>
              </a:rPr>
              <a:t>Fishing Gear Review: choosing gear that doesn’t hurt the </a:t>
            </a:r>
            <a:r>
              <a:rPr lang="en-US" sz="2000"/>
              <a:t>seafloor</a:t>
            </a:r>
            <a:r>
              <a:rPr b="0" i="0" lang="en-US" sz="2000" u="none" cap="none" strike="noStrike">
                <a:solidFill>
                  <a:schemeClr val="dk1"/>
                </a:solidFill>
                <a:latin typeface="Calibri"/>
                <a:ea typeface="Calibri"/>
                <a:cs typeface="Calibri"/>
                <a:sym typeface="Calibri"/>
              </a:rPr>
              <a:t> or unintentionally catch other species.</a:t>
            </a:r>
            <a:endParaRPr/>
          </a:p>
          <a:p>
            <a:pPr indent="-609600" lvl="0" marL="609600" marR="0" rtl="0" algn="l">
              <a:lnSpc>
                <a:spcPct val="8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609600" lvl="0" marL="609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Calibri"/>
                <a:ea typeface="Calibri"/>
                <a:cs typeface="Calibri"/>
                <a:sym typeface="Calibri"/>
              </a:rPr>
              <a:t>Harvest Reduction: Slowing the harvests of deep-water species that grow very slowly allows more time for them to recover.</a:t>
            </a:r>
            <a:endParaRPr/>
          </a:p>
          <a:p>
            <a:pPr indent="-609600" lvl="0" marL="609600" marR="0" rtl="0" algn="l">
              <a:lnSpc>
                <a:spcPct val="8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609600" lvl="0" marL="609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Calibri"/>
                <a:ea typeface="Calibri"/>
                <a:cs typeface="Calibri"/>
                <a:sym typeface="Calibri"/>
              </a:rPr>
              <a:t>Fishing Bans: Creating and enforcing bans in certain areas and on certain species helps to replenish numerous populations in the area.</a:t>
            </a:r>
            <a:endParaRPr/>
          </a:p>
        </p:txBody>
      </p:sp>
      <p:pic>
        <p:nvPicPr>
          <p:cNvPr id="291" name="Google Shape;291;p38"/>
          <p:cNvPicPr preferRelativeResize="0"/>
          <p:nvPr/>
        </p:nvPicPr>
        <p:blipFill rotWithShape="1">
          <a:blip r:embed="rId3">
            <a:alphaModFix/>
          </a:blip>
          <a:srcRect b="0" l="0" r="0" t="0"/>
          <a:stretch/>
        </p:blipFill>
        <p:spPr>
          <a:xfrm>
            <a:off x="5410200" y="4275138"/>
            <a:ext cx="3552825" cy="2582862"/>
          </a:xfrm>
          <a:prstGeom prst="rect">
            <a:avLst/>
          </a:prstGeom>
          <a:noFill/>
          <a:ln>
            <a:noFill/>
          </a:ln>
        </p:spPr>
      </p:pic>
      <p:pic>
        <p:nvPicPr>
          <p:cNvPr id="292" name="Google Shape;292;p38"/>
          <p:cNvPicPr preferRelativeResize="0"/>
          <p:nvPr/>
        </p:nvPicPr>
        <p:blipFill rotWithShape="1">
          <a:blip r:embed="rId4">
            <a:alphaModFix/>
          </a:blip>
          <a:srcRect b="0" l="0" r="0" t="0"/>
          <a:stretch/>
        </p:blipFill>
        <p:spPr>
          <a:xfrm>
            <a:off x="5410200" y="1371600"/>
            <a:ext cx="3543300" cy="2525713"/>
          </a:xfrm>
          <a:prstGeom prst="rect">
            <a:avLst/>
          </a:prstGeom>
          <a:noFill/>
          <a:ln>
            <a:noFill/>
          </a:ln>
        </p:spPr>
      </p:pic>
      <p:sp>
        <p:nvSpPr>
          <p:cNvPr id="293" name="Google Shape;293;p38"/>
          <p:cNvSpPr txBox="1"/>
          <p:nvPr/>
        </p:nvSpPr>
        <p:spPr>
          <a:xfrm>
            <a:off x="5562600" y="990600"/>
            <a:ext cx="3276600" cy="3667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Bottom-Trawling</a:t>
            </a:r>
            <a:endParaRPr/>
          </a:p>
        </p:txBody>
      </p:sp>
      <p:sp>
        <p:nvSpPr>
          <p:cNvPr id="294" name="Google Shape;294;p38"/>
          <p:cNvSpPr txBox="1"/>
          <p:nvPr/>
        </p:nvSpPr>
        <p:spPr>
          <a:xfrm>
            <a:off x="5943600" y="3886200"/>
            <a:ext cx="25908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Bottom-Trawling catch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600"/>
                                        <p:tgtEl>
                                          <p:spTgt spid="2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animEffect filter="fade" transition="in">
                                      <p:cBhvr>
                                        <p:cTn dur="600"/>
                                        <p:tgtEl>
                                          <p:spTgt spid="2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animEffect filter="fade" transition="in">
                                      <p:cBhvr>
                                        <p:cTn dur="600"/>
                                        <p:tgtEl>
                                          <p:spTgt spid="2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animEffect filter="fade" transition="in">
                                      <p:cBhvr>
                                        <p:cTn dur="600"/>
                                        <p:tgtEl>
                                          <p:spTgt spid="2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4" st="4"/>
                                            </p:txEl>
                                          </p:spTgt>
                                        </p:tgtEl>
                                        <p:attrNameLst>
                                          <p:attrName>style.visibility</p:attrName>
                                        </p:attrNameLst>
                                      </p:cBhvr>
                                      <p:to>
                                        <p:strVal val="visible"/>
                                      </p:to>
                                    </p:set>
                                    <p:animEffect filter="fade" transition="in">
                                      <p:cBhvr>
                                        <p:cTn dur="600"/>
                                        <p:tgtEl>
                                          <p:spTgt spid="2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5" st="5"/>
                                            </p:txEl>
                                          </p:spTgt>
                                        </p:tgtEl>
                                        <p:attrNameLst>
                                          <p:attrName>style.visibility</p:attrName>
                                        </p:attrNameLst>
                                      </p:cBhvr>
                                      <p:to>
                                        <p:strVal val="visible"/>
                                      </p:to>
                                    </p:set>
                                    <p:animEffect filter="fade" transition="in">
                                      <p:cBhvr>
                                        <p:cTn dur="600"/>
                                        <p:tgtEl>
                                          <p:spTgt spid="2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6" st="6"/>
                                            </p:txEl>
                                          </p:spTgt>
                                        </p:tgtEl>
                                        <p:attrNameLst>
                                          <p:attrName>style.visibility</p:attrName>
                                        </p:attrNameLst>
                                      </p:cBhvr>
                                      <p:to>
                                        <p:strVal val="visible"/>
                                      </p:to>
                                    </p:set>
                                    <p:animEffect filter="fade" transition="in">
                                      <p:cBhvr>
                                        <p:cTn dur="600"/>
                                        <p:tgtEl>
                                          <p:spTgt spid="29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500"/>
                                        <p:tgtEl>
                                          <p:spTgt spid="294"/>
                                        </p:tgtEl>
                                        <p:attrNameLst>
                                          <p:attrName>ppt_w</p:attrName>
                                        </p:attrNameLst>
                                      </p:cBhvr>
                                      <p:tavLst>
                                        <p:tav fmla="" tm="0">
                                          <p:val>
                                            <p:strVal val="0"/>
                                          </p:val>
                                        </p:tav>
                                        <p:tav fmla="" tm="100000">
                                          <p:val>
                                            <p:strVal val="#ppt_w"/>
                                          </p:val>
                                        </p:tav>
                                      </p:tavLst>
                                    </p:anim>
                                    <p:anim calcmode="lin" valueType="num">
                                      <p:cBhvr additive="base">
                                        <p:cTn dur="500"/>
                                        <p:tgtEl>
                                          <p:spTgt spid="2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ppt_w</p:attrName>
                                        </p:attrNameLst>
                                      </p:cBhvr>
                                      <p:tavLst>
                                        <p:tav fmla="" tm="0">
                                          <p:val>
                                            <p:strVal val="0"/>
                                          </p:val>
                                        </p:tav>
                                        <p:tav fmla="" tm="100000">
                                          <p:val>
                                            <p:strVal val="#ppt_w"/>
                                          </p:val>
                                        </p:tav>
                                      </p:tavLst>
                                    </p:anim>
                                    <p:anim calcmode="lin" valueType="num">
                                      <p:cBhvr additive="base">
                                        <p:cTn dur="500"/>
                                        <p:tgtEl>
                                          <p:spTgt spid="2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lang="en-US"/>
              <a:t>How You Can Help Make</a:t>
            </a:r>
            <a:r>
              <a:rPr b="0" i="0" lang="en-US" sz="4400" u="none" cap="none" strike="noStrike">
                <a:solidFill>
                  <a:schemeClr val="dk1"/>
                </a:solidFill>
                <a:latin typeface="Calibri"/>
                <a:ea typeface="Calibri"/>
                <a:cs typeface="Calibri"/>
                <a:sym typeface="Calibri"/>
              </a:rPr>
              <a:t> Fisheries Sustainable</a:t>
            </a:r>
            <a:endParaRPr/>
          </a:p>
        </p:txBody>
      </p:sp>
      <p:sp>
        <p:nvSpPr>
          <p:cNvPr id="301" name="Google Shape;301;p39"/>
          <p:cNvSpPr txBox="1"/>
          <p:nvPr>
            <p:ph idx="1" type="body"/>
          </p:nvPr>
        </p:nvSpPr>
        <p:spPr>
          <a:xfrm>
            <a:off x="160350" y="1143000"/>
            <a:ext cx="4304700" cy="5646000"/>
          </a:xfrm>
          <a:prstGeom prst="rect">
            <a:avLst/>
          </a:prstGeom>
          <a:noFill/>
          <a:ln>
            <a:noFill/>
          </a:ln>
        </p:spPr>
        <p:txBody>
          <a:bodyPr anchorCtr="0" anchor="t" bIns="45700" lIns="91425" spcFirstLastPara="1" rIns="91425" wrap="square" tIns="45700">
            <a:noAutofit/>
          </a:bodyPr>
          <a:lstStyle/>
          <a:p>
            <a:pPr indent="-609600" lvl="0" marL="609600" marR="0" rtl="0" algn="l">
              <a:lnSpc>
                <a:spcPct val="80000"/>
              </a:lnSpc>
              <a:spcBef>
                <a:spcPts val="400"/>
              </a:spcBef>
              <a:spcAft>
                <a:spcPts val="0"/>
              </a:spcAft>
              <a:buClr>
                <a:schemeClr val="dk1"/>
              </a:buClr>
              <a:buSzPts val="2000"/>
              <a:buFont typeface="Arial"/>
              <a:buAutoNum type="arabicParenR"/>
            </a:pPr>
            <a:r>
              <a:rPr lang="en-US" sz="2000"/>
              <a:t>Look for the Marine Stewardship Council’s checkmark when you buy seafood.</a:t>
            </a:r>
            <a:endParaRPr sz="2000"/>
          </a:p>
          <a:p>
            <a:pPr indent="0" lvl="0" marL="0" marR="0" rtl="0" algn="l">
              <a:lnSpc>
                <a:spcPct val="80000"/>
              </a:lnSpc>
              <a:spcBef>
                <a:spcPts val="400"/>
              </a:spcBef>
              <a:spcAft>
                <a:spcPts val="0"/>
              </a:spcAft>
              <a:buNone/>
            </a:pPr>
            <a:r>
              <a:t/>
            </a:r>
            <a:endParaRPr sz="2000"/>
          </a:p>
          <a:p>
            <a:pPr indent="0" lvl="0" marL="0" marR="0" rtl="0" algn="l">
              <a:lnSpc>
                <a:spcPct val="80000"/>
              </a:lnSpc>
              <a:spcBef>
                <a:spcPts val="400"/>
              </a:spcBef>
              <a:spcAft>
                <a:spcPts val="0"/>
              </a:spcAft>
              <a:buNone/>
            </a:pPr>
            <a:r>
              <a:rPr lang="en-US" sz="2000"/>
              <a:t>2) Get the Monterey </a:t>
            </a:r>
            <a:r>
              <a:rPr lang="en-US" sz="2000"/>
              <a:t>Bay</a:t>
            </a:r>
            <a:r>
              <a:rPr lang="en-US" sz="2000"/>
              <a:t> Seafood Watch App.</a:t>
            </a:r>
            <a:endParaRPr sz="2000"/>
          </a:p>
          <a:p>
            <a:pPr indent="0" lvl="0" marL="0" marR="0" rtl="0" algn="l">
              <a:lnSpc>
                <a:spcPct val="80000"/>
              </a:lnSpc>
              <a:spcBef>
                <a:spcPts val="400"/>
              </a:spcBef>
              <a:spcAft>
                <a:spcPts val="0"/>
              </a:spcAft>
              <a:buNone/>
            </a:pPr>
            <a:r>
              <a:rPr lang="en-US" sz="2000"/>
              <a:t>This tells you when ordering seafood what is considered both safe and sustainable.</a:t>
            </a:r>
            <a:endParaRPr sz="2000"/>
          </a:p>
          <a:p>
            <a:pPr indent="0" lvl="0" marL="0" marR="0" rtl="0" algn="l">
              <a:lnSpc>
                <a:spcPct val="80000"/>
              </a:lnSpc>
              <a:spcBef>
                <a:spcPts val="400"/>
              </a:spcBef>
              <a:spcAft>
                <a:spcPts val="0"/>
              </a:spcAft>
              <a:buNone/>
            </a:pPr>
            <a:r>
              <a:t/>
            </a:r>
            <a:endParaRPr sz="2000"/>
          </a:p>
          <a:p>
            <a:pPr indent="0" lvl="0" marL="0" marR="0" rtl="0" algn="l">
              <a:lnSpc>
                <a:spcPct val="80000"/>
              </a:lnSpc>
              <a:spcBef>
                <a:spcPts val="400"/>
              </a:spcBef>
              <a:spcAft>
                <a:spcPts val="0"/>
              </a:spcAft>
              <a:buNone/>
            </a:pPr>
            <a:r>
              <a:rPr lang="en-US" sz="2000"/>
              <a:t>3) Know where your seafood comes from!</a:t>
            </a:r>
            <a:endParaRPr sz="2000"/>
          </a:p>
          <a:p>
            <a:pPr indent="0" lvl="0" marL="0" marR="0" rtl="0" algn="l">
              <a:lnSpc>
                <a:spcPct val="80000"/>
              </a:lnSpc>
              <a:spcBef>
                <a:spcPts val="400"/>
              </a:spcBef>
              <a:spcAft>
                <a:spcPts val="0"/>
              </a:spcAft>
              <a:buNone/>
            </a:pPr>
            <a:r>
              <a:rPr lang="en-US" sz="2000"/>
              <a:t>You should be able to ask your waiter at a </a:t>
            </a:r>
            <a:r>
              <a:rPr lang="en-US" sz="2000"/>
              <a:t>restaurant</a:t>
            </a:r>
            <a:r>
              <a:rPr lang="en-US" sz="2000"/>
              <a:t> or the person behind the seafood counter where the fish they sell comes from. If they can’t answer, that’s a big red flag.</a:t>
            </a:r>
            <a:endParaRPr sz="2000"/>
          </a:p>
        </p:txBody>
      </p:sp>
      <p:pic>
        <p:nvPicPr>
          <p:cNvPr id="302" name="Google Shape;302;p39"/>
          <p:cNvPicPr preferRelativeResize="0"/>
          <p:nvPr/>
        </p:nvPicPr>
        <p:blipFill rotWithShape="1">
          <a:blip r:embed="rId3">
            <a:alphaModFix/>
          </a:blip>
          <a:srcRect b="0" l="0" r="0" t="0"/>
          <a:stretch/>
        </p:blipFill>
        <p:spPr>
          <a:xfrm>
            <a:off x="6634600" y="947300"/>
            <a:ext cx="1676400" cy="1198563"/>
          </a:xfrm>
          <a:prstGeom prst="rect">
            <a:avLst/>
          </a:prstGeom>
          <a:noFill/>
          <a:ln>
            <a:noFill/>
          </a:ln>
        </p:spPr>
      </p:pic>
      <p:pic>
        <p:nvPicPr>
          <p:cNvPr id="303" name="Google Shape;303;p39"/>
          <p:cNvPicPr preferRelativeResize="0"/>
          <p:nvPr/>
        </p:nvPicPr>
        <p:blipFill rotWithShape="1">
          <a:blip r:embed="rId4">
            <a:alphaModFix/>
          </a:blip>
          <a:srcRect b="0" l="15851" r="17905" t="8933"/>
          <a:stretch/>
        </p:blipFill>
        <p:spPr>
          <a:xfrm>
            <a:off x="5809275" y="2469375"/>
            <a:ext cx="3112824" cy="2407150"/>
          </a:xfrm>
          <a:prstGeom prst="rect">
            <a:avLst/>
          </a:prstGeom>
          <a:noFill/>
          <a:ln>
            <a:noFill/>
          </a:ln>
        </p:spPr>
      </p:pic>
      <p:pic>
        <p:nvPicPr>
          <p:cNvPr id="304" name="Google Shape;304;p39"/>
          <p:cNvPicPr preferRelativeResize="0"/>
          <p:nvPr/>
        </p:nvPicPr>
        <p:blipFill>
          <a:blip r:embed="rId5">
            <a:alphaModFix/>
          </a:blip>
          <a:stretch>
            <a:fillRect/>
          </a:stretch>
        </p:blipFill>
        <p:spPr>
          <a:xfrm>
            <a:off x="4964951" y="5019675"/>
            <a:ext cx="4179050" cy="183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animEffect filter="fade" transition="in">
                                      <p:cBhvr>
                                        <p:cTn dur="600"/>
                                        <p:tgtEl>
                                          <p:spTgt spid="3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animEffect filter="fade" transition="in">
                                      <p:cBhvr>
                                        <p:cTn dur="600"/>
                                        <p:tgtEl>
                                          <p:spTgt spid="3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2" st="2"/>
                                            </p:txEl>
                                          </p:spTgt>
                                        </p:tgtEl>
                                        <p:attrNameLst>
                                          <p:attrName>style.visibility</p:attrName>
                                        </p:attrNameLst>
                                      </p:cBhvr>
                                      <p:to>
                                        <p:strVal val="visible"/>
                                      </p:to>
                                    </p:set>
                                    <p:animEffect filter="fade" transition="in">
                                      <p:cBhvr>
                                        <p:cTn dur="600"/>
                                        <p:tgtEl>
                                          <p:spTgt spid="3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3" st="3"/>
                                            </p:txEl>
                                          </p:spTgt>
                                        </p:tgtEl>
                                        <p:attrNameLst>
                                          <p:attrName>style.visibility</p:attrName>
                                        </p:attrNameLst>
                                      </p:cBhvr>
                                      <p:to>
                                        <p:strVal val="visible"/>
                                      </p:to>
                                    </p:set>
                                    <p:animEffect filter="fade" transition="in">
                                      <p:cBhvr>
                                        <p:cTn dur="600"/>
                                        <p:tgtEl>
                                          <p:spTgt spid="3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4" st="4"/>
                                            </p:txEl>
                                          </p:spTgt>
                                        </p:tgtEl>
                                        <p:attrNameLst>
                                          <p:attrName>style.visibility</p:attrName>
                                        </p:attrNameLst>
                                      </p:cBhvr>
                                      <p:to>
                                        <p:strVal val="visible"/>
                                      </p:to>
                                    </p:set>
                                    <p:animEffect filter="fade" transition="in">
                                      <p:cBhvr>
                                        <p:cTn dur="600"/>
                                        <p:tgtEl>
                                          <p:spTgt spid="3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5" st="5"/>
                                            </p:txEl>
                                          </p:spTgt>
                                        </p:tgtEl>
                                        <p:attrNameLst>
                                          <p:attrName>style.visibility</p:attrName>
                                        </p:attrNameLst>
                                      </p:cBhvr>
                                      <p:to>
                                        <p:strVal val="visible"/>
                                      </p:to>
                                    </p:set>
                                    <p:animEffect filter="fade" transition="in">
                                      <p:cBhvr>
                                        <p:cTn dur="600"/>
                                        <p:tgtEl>
                                          <p:spTgt spid="3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xEl>
                                              <p:pRg end="6" st="6"/>
                                            </p:txEl>
                                          </p:spTgt>
                                        </p:tgtEl>
                                        <p:attrNameLst>
                                          <p:attrName>style.visibility</p:attrName>
                                        </p:attrNameLst>
                                      </p:cBhvr>
                                      <p:to>
                                        <p:strVal val="visible"/>
                                      </p:to>
                                    </p:set>
                                    <p:animEffect filter="fade" transition="in">
                                      <p:cBhvr>
                                        <p:cTn dur="600"/>
                                        <p:tgtEl>
                                          <p:spTgt spid="30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0"/>
          <p:cNvSpPr txBox="1"/>
          <p:nvPr>
            <p:ph idx="1" type="subTitle"/>
          </p:nvPr>
        </p:nvSpPr>
        <p:spPr>
          <a:xfrm>
            <a:off x="0" y="834650"/>
            <a:ext cx="4648200" cy="5715000"/>
          </a:xfrm>
          <a:prstGeom prst="rect">
            <a:avLst/>
          </a:prstGeom>
          <a:noFill/>
          <a:ln>
            <a:noFill/>
          </a:ln>
        </p:spPr>
        <p:txBody>
          <a:bodyPr anchorCtr="0" anchor="t" bIns="45700" lIns="91425" spcFirstLastPara="1" rIns="91425" wrap="square" tIns="45700">
            <a:noAutofit/>
          </a:bodyPr>
          <a:lstStyle/>
          <a:p>
            <a:pPr indent="-381000" lvl="0" marL="381000" marR="0" rtl="0" algn="ctr">
              <a:lnSpc>
                <a:spcPct val="80000"/>
              </a:lnSpc>
              <a:spcBef>
                <a:spcPts val="0"/>
              </a:spcBef>
              <a:spcAft>
                <a:spcPts val="0"/>
              </a:spcAft>
              <a:buClr>
                <a:schemeClr val="dk1"/>
              </a:buClr>
              <a:buSzPts val="2000"/>
              <a:buFont typeface="Arial"/>
              <a:buNone/>
            </a:pPr>
            <a:r>
              <a:rPr i="0" lang="en-US" sz="3000" u="none" cap="none" strike="noStrike">
                <a:solidFill>
                  <a:schemeClr val="dk1"/>
                </a:solidFill>
                <a:latin typeface="Cambria"/>
                <a:ea typeface="Cambria"/>
                <a:cs typeface="Cambria"/>
                <a:sym typeface="Cambria"/>
              </a:rPr>
              <a:t>Some species are so clearly critical to the functioning of an ecosystem that they are called </a:t>
            </a:r>
            <a:r>
              <a:rPr b="1" i="0" lang="en-US" sz="3000" cap="none" strike="noStrike">
                <a:solidFill>
                  <a:srgbClr val="FF0000"/>
                </a:solidFill>
                <a:latin typeface="Cambria"/>
                <a:ea typeface="Cambria"/>
                <a:cs typeface="Cambria"/>
                <a:sym typeface="Cambria"/>
              </a:rPr>
              <a:t>keystone species</a:t>
            </a:r>
            <a:r>
              <a:rPr i="0" lang="en-US" sz="3000" u="none" cap="none" strike="noStrike">
                <a:solidFill>
                  <a:schemeClr val="dk1"/>
                </a:solidFill>
                <a:latin typeface="Cambria"/>
                <a:ea typeface="Cambria"/>
                <a:cs typeface="Cambria"/>
                <a:sym typeface="Cambria"/>
              </a:rPr>
              <a:t>.</a:t>
            </a:r>
            <a:endParaRPr i="0" sz="3000" u="none" cap="none" strike="noStrike">
              <a:solidFill>
                <a:schemeClr val="dk1"/>
              </a:solidFill>
              <a:latin typeface="Cambria"/>
              <a:ea typeface="Cambria"/>
              <a:cs typeface="Cambria"/>
              <a:sym typeface="Cambria"/>
            </a:endParaRPr>
          </a:p>
          <a:p>
            <a:pPr indent="-381000" lvl="0" marL="381000" marR="0" rtl="0" algn="ctr">
              <a:lnSpc>
                <a:spcPct val="80000"/>
              </a:lnSpc>
              <a:spcBef>
                <a:spcPts val="0"/>
              </a:spcBef>
              <a:spcAft>
                <a:spcPts val="0"/>
              </a:spcAft>
              <a:buClr>
                <a:schemeClr val="dk1"/>
              </a:buClr>
              <a:buSzPts val="2000"/>
              <a:buFont typeface="Arial"/>
              <a:buNone/>
            </a:pPr>
            <a:r>
              <a:rPr i="0" lang="en-US" sz="3000" u="none" cap="none" strike="noStrike">
                <a:solidFill>
                  <a:schemeClr val="dk1"/>
                </a:solidFill>
                <a:latin typeface="Cambria"/>
                <a:ea typeface="Cambria"/>
                <a:cs typeface="Cambria"/>
                <a:sym typeface="Cambria"/>
              </a:rPr>
              <a:t> </a:t>
            </a:r>
            <a:endParaRPr sz="3000">
              <a:solidFill>
                <a:schemeClr val="dk1"/>
              </a:solidFill>
              <a:latin typeface="Cambria"/>
              <a:ea typeface="Cambria"/>
              <a:cs typeface="Cambria"/>
              <a:sym typeface="Cambria"/>
            </a:endParaRPr>
          </a:p>
          <a:p>
            <a:pPr indent="-381000" lvl="0" marL="381000" marR="0" rtl="0" algn="ctr">
              <a:lnSpc>
                <a:spcPct val="80000"/>
              </a:lnSpc>
              <a:spcBef>
                <a:spcPts val="0"/>
              </a:spcBef>
              <a:spcAft>
                <a:spcPts val="0"/>
              </a:spcAft>
              <a:buClr>
                <a:schemeClr val="dk1"/>
              </a:buClr>
              <a:buSzPts val="2000"/>
              <a:buFont typeface="Arial"/>
              <a:buNone/>
            </a:pPr>
            <a:r>
              <a:rPr lang="en-US" sz="3000">
                <a:solidFill>
                  <a:schemeClr val="dk1"/>
                </a:solidFill>
                <a:latin typeface="Cambria"/>
                <a:ea typeface="Cambria"/>
                <a:cs typeface="Cambria"/>
                <a:sym typeface="Cambria"/>
              </a:rPr>
              <a:t>This term comes from the keystone on an arch, that locks all the other stones into place. Without it the arch falls apart.</a:t>
            </a:r>
            <a:endParaRPr sz="3000">
              <a:solidFill>
                <a:schemeClr val="dk1"/>
              </a:solidFill>
              <a:latin typeface="Cambria"/>
              <a:ea typeface="Cambria"/>
              <a:cs typeface="Cambria"/>
              <a:sym typeface="Cambria"/>
            </a:endParaRPr>
          </a:p>
          <a:p>
            <a:pPr indent="-381000" lvl="0" marL="381000" marR="0" rtl="0" algn="ctr">
              <a:lnSpc>
                <a:spcPct val="80000"/>
              </a:lnSpc>
              <a:spcBef>
                <a:spcPts val="400"/>
              </a:spcBef>
              <a:spcAft>
                <a:spcPts val="0"/>
              </a:spcAft>
              <a:buClr>
                <a:schemeClr val="dk1"/>
              </a:buClr>
              <a:buSzPts val="2000"/>
              <a:buFont typeface="Arial"/>
              <a:buNone/>
            </a:pPr>
            <a:r>
              <a:t/>
            </a:r>
            <a:endParaRPr sz="1800"/>
          </a:p>
        </p:txBody>
      </p:sp>
      <p:sp>
        <p:nvSpPr>
          <p:cNvPr id="311" name="Google Shape;311;p40"/>
          <p:cNvSpPr txBox="1"/>
          <p:nvPr/>
        </p:nvSpPr>
        <p:spPr>
          <a:xfrm>
            <a:off x="0" y="8100"/>
            <a:ext cx="6858000" cy="645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4400">
                <a:solidFill>
                  <a:srgbClr val="000000"/>
                </a:solidFill>
                <a:latin typeface="Calibri"/>
                <a:ea typeface="Calibri"/>
                <a:cs typeface="Calibri"/>
                <a:sym typeface="Calibri"/>
              </a:rPr>
              <a:t>Which species </a:t>
            </a:r>
            <a:r>
              <a:rPr i="1" lang="en-US" sz="4400">
                <a:solidFill>
                  <a:srgbClr val="000000"/>
                </a:solidFill>
                <a:latin typeface="Calibri"/>
                <a:ea typeface="Calibri"/>
                <a:cs typeface="Calibri"/>
                <a:sym typeface="Calibri"/>
              </a:rPr>
              <a:t>do</a:t>
            </a:r>
            <a:r>
              <a:rPr lang="en-US" sz="4400">
                <a:solidFill>
                  <a:srgbClr val="000000"/>
                </a:solidFill>
                <a:latin typeface="Calibri"/>
                <a:ea typeface="Calibri"/>
                <a:cs typeface="Calibri"/>
                <a:sym typeface="Calibri"/>
              </a:rPr>
              <a:t> we save?</a:t>
            </a:r>
            <a:endParaRPr sz="3600">
              <a:solidFill>
                <a:schemeClr val="dk1"/>
              </a:solidFill>
              <a:latin typeface="Comic Sans MS"/>
              <a:ea typeface="Comic Sans MS"/>
              <a:cs typeface="Comic Sans MS"/>
              <a:sym typeface="Comic Sans MS"/>
            </a:endParaRPr>
          </a:p>
        </p:txBody>
      </p:sp>
      <p:pic>
        <p:nvPicPr>
          <p:cNvPr id="312" name="Google Shape;312;p40"/>
          <p:cNvPicPr preferRelativeResize="0"/>
          <p:nvPr/>
        </p:nvPicPr>
        <p:blipFill>
          <a:blip r:embed="rId3">
            <a:alphaModFix/>
          </a:blip>
          <a:stretch>
            <a:fillRect/>
          </a:stretch>
        </p:blipFill>
        <p:spPr>
          <a:xfrm>
            <a:off x="4800600" y="806400"/>
            <a:ext cx="4098125" cy="2324100"/>
          </a:xfrm>
          <a:prstGeom prst="rect">
            <a:avLst/>
          </a:prstGeom>
          <a:noFill/>
          <a:ln>
            <a:noFill/>
          </a:ln>
        </p:spPr>
      </p:pic>
      <p:pic>
        <p:nvPicPr>
          <p:cNvPr id="313" name="Google Shape;313;p40"/>
          <p:cNvPicPr preferRelativeResize="0"/>
          <p:nvPr/>
        </p:nvPicPr>
        <p:blipFill>
          <a:blip r:embed="rId4">
            <a:alphaModFix/>
          </a:blip>
          <a:stretch>
            <a:fillRect/>
          </a:stretch>
        </p:blipFill>
        <p:spPr>
          <a:xfrm>
            <a:off x="5094900" y="3919925"/>
            <a:ext cx="3629425" cy="2722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1"/>
          <p:cNvSpPr txBox="1"/>
          <p:nvPr>
            <p:ph idx="1" type="subTitle"/>
          </p:nvPr>
        </p:nvSpPr>
        <p:spPr>
          <a:xfrm>
            <a:off x="-76200" y="571500"/>
            <a:ext cx="4648200" cy="5715000"/>
          </a:xfrm>
          <a:prstGeom prst="rect">
            <a:avLst/>
          </a:prstGeom>
          <a:noFill/>
          <a:ln>
            <a:noFill/>
          </a:ln>
        </p:spPr>
        <p:txBody>
          <a:bodyPr anchorCtr="0" anchor="t" bIns="45700" lIns="91425" spcFirstLastPara="1" rIns="91425" wrap="square" tIns="45700">
            <a:noAutofit/>
          </a:bodyPr>
          <a:lstStyle/>
          <a:p>
            <a:pPr indent="-381000" lvl="0" marL="381000" marR="0" rtl="0" algn="ctr">
              <a:lnSpc>
                <a:spcPct val="80000"/>
              </a:lnSpc>
              <a:spcBef>
                <a:spcPts val="0"/>
              </a:spcBef>
              <a:spcAft>
                <a:spcPts val="0"/>
              </a:spcAft>
              <a:buClr>
                <a:schemeClr val="dk1"/>
              </a:buClr>
              <a:buSzPts val="2000"/>
              <a:buFont typeface="Arial"/>
              <a:buNone/>
            </a:pPr>
            <a:r>
              <a:t/>
            </a:r>
            <a:endParaRPr sz="1800"/>
          </a:p>
          <a:p>
            <a:pPr indent="-381000" lvl="0" marL="381000" marR="0" rtl="0" algn="ctr">
              <a:lnSpc>
                <a:spcPct val="80000"/>
              </a:lnSpc>
              <a:spcBef>
                <a:spcPts val="400"/>
              </a:spcBef>
              <a:spcAft>
                <a:spcPts val="0"/>
              </a:spcAft>
              <a:buClr>
                <a:schemeClr val="dk1"/>
              </a:buClr>
              <a:buSzPts val="2000"/>
              <a:buFont typeface="Arial"/>
              <a:buNone/>
            </a:pPr>
            <a:r>
              <a:rPr i="0" lang="en-US" sz="2200" u="none" cap="none" strike="noStrike">
                <a:solidFill>
                  <a:schemeClr val="dk1"/>
                </a:solidFill>
                <a:latin typeface="Cambria"/>
                <a:ea typeface="Cambria"/>
                <a:cs typeface="Cambria"/>
                <a:sym typeface="Cambria"/>
              </a:rPr>
              <a:t>In the 1800’s, sea otters were hunted for their fur. They disappeared from the Pacific coast of the U.S. </a:t>
            </a:r>
            <a:endParaRPr sz="2200">
              <a:latin typeface="Cambria"/>
              <a:ea typeface="Cambria"/>
              <a:cs typeface="Cambria"/>
              <a:sym typeface="Cambria"/>
            </a:endParaRPr>
          </a:p>
          <a:p>
            <a:pPr indent="-381000" lvl="0" marL="381000" marR="0" rtl="0" algn="ctr">
              <a:lnSpc>
                <a:spcPct val="80000"/>
              </a:lnSpc>
              <a:spcBef>
                <a:spcPts val="400"/>
              </a:spcBef>
              <a:spcAft>
                <a:spcPts val="0"/>
              </a:spcAft>
              <a:buClr>
                <a:schemeClr val="dk1"/>
              </a:buClr>
              <a:buSzPts val="2000"/>
              <a:buFont typeface="Arial"/>
              <a:buNone/>
            </a:pPr>
            <a:r>
              <a:rPr i="0" lang="en-US" sz="2200" u="none" cap="none" strike="noStrike">
                <a:solidFill>
                  <a:schemeClr val="dk1"/>
                </a:solidFill>
                <a:latin typeface="Cambria"/>
                <a:ea typeface="Cambria"/>
                <a:cs typeface="Cambria"/>
                <a:sym typeface="Cambria"/>
              </a:rPr>
              <a:t>Sea Urchins, with no more predators, multiplied and ate all of the kelp. The kelp beds began to disappear from the area. </a:t>
            </a:r>
            <a:endParaRPr sz="2200">
              <a:latin typeface="Cambria"/>
              <a:ea typeface="Cambria"/>
              <a:cs typeface="Cambria"/>
              <a:sym typeface="Cambria"/>
            </a:endParaRPr>
          </a:p>
          <a:p>
            <a:pPr indent="-381000" lvl="0" marL="381000" marR="0" rtl="0" algn="ctr">
              <a:lnSpc>
                <a:spcPct val="80000"/>
              </a:lnSpc>
              <a:spcBef>
                <a:spcPts val="400"/>
              </a:spcBef>
              <a:spcAft>
                <a:spcPts val="0"/>
              </a:spcAft>
              <a:buClr>
                <a:schemeClr val="dk1"/>
              </a:buClr>
              <a:buSzPts val="2000"/>
              <a:buFont typeface="Arial"/>
              <a:buNone/>
            </a:pPr>
            <a:r>
              <a:rPr i="0" lang="en-US" sz="2200" u="none" cap="none" strike="noStrike">
                <a:solidFill>
                  <a:schemeClr val="dk1"/>
                </a:solidFill>
                <a:latin typeface="Cambria"/>
                <a:ea typeface="Cambria"/>
                <a:cs typeface="Cambria"/>
                <a:sym typeface="Cambria"/>
              </a:rPr>
              <a:t>In 1937, a small group of surviving otters was discovered. With protection and scientific efforts, the otter population grew.</a:t>
            </a:r>
            <a:endParaRPr sz="2200">
              <a:latin typeface="Cambria"/>
              <a:ea typeface="Cambria"/>
              <a:cs typeface="Cambria"/>
              <a:sym typeface="Cambria"/>
            </a:endParaRPr>
          </a:p>
          <a:p>
            <a:pPr indent="-381000" lvl="0" marL="381000" marR="0" rtl="0" algn="ctr">
              <a:lnSpc>
                <a:spcPct val="80000"/>
              </a:lnSpc>
              <a:spcBef>
                <a:spcPts val="400"/>
              </a:spcBef>
              <a:spcAft>
                <a:spcPts val="0"/>
              </a:spcAft>
              <a:buClr>
                <a:schemeClr val="dk1"/>
              </a:buClr>
              <a:buSzPts val="2000"/>
              <a:buFont typeface="Arial"/>
              <a:buNone/>
            </a:pPr>
            <a:r>
              <a:rPr i="0" lang="en-US" sz="2200" u="none" cap="none" strike="noStrike">
                <a:solidFill>
                  <a:schemeClr val="dk1"/>
                </a:solidFill>
                <a:latin typeface="Cambria"/>
                <a:ea typeface="Cambria"/>
                <a:cs typeface="Cambria"/>
                <a:sym typeface="Cambria"/>
              </a:rPr>
              <a:t>The otters once again preyed on the sea urchins. The kelp beds regenerated. </a:t>
            </a:r>
            <a:endParaRPr sz="2200">
              <a:latin typeface="Cambria"/>
              <a:ea typeface="Cambria"/>
              <a:cs typeface="Cambria"/>
              <a:sym typeface="Cambria"/>
            </a:endParaRPr>
          </a:p>
        </p:txBody>
      </p:sp>
      <p:sp>
        <p:nvSpPr>
          <p:cNvPr id="320" name="Google Shape;320;p41"/>
          <p:cNvSpPr txBox="1"/>
          <p:nvPr/>
        </p:nvSpPr>
        <p:spPr>
          <a:xfrm>
            <a:off x="0" y="8100"/>
            <a:ext cx="6858000" cy="645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4400">
                <a:solidFill>
                  <a:srgbClr val="000000"/>
                </a:solidFill>
                <a:latin typeface="Calibri"/>
                <a:ea typeface="Calibri"/>
                <a:cs typeface="Calibri"/>
                <a:sym typeface="Calibri"/>
              </a:rPr>
              <a:t>Which species </a:t>
            </a:r>
            <a:r>
              <a:rPr i="1" lang="en-US" sz="4400">
                <a:solidFill>
                  <a:srgbClr val="000000"/>
                </a:solidFill>
                <a:latin typeface="Calibri"/>
                <a:ea typeface="Calibri"/>
                <a:cs typeface="Calibri"/>
                <a:sym typeface="Calibri"/>
              </a:rPr>
              <a:t>do</a:t>
            </a:r>
            <a:r>
              <a:rPr lang="en-US" sz="4400">
                <a:solidFill>
                  <a:srgbClr val="000000"/>
                </a:solidFill>
                <a:latin typeface="Calibri"/>
                <a:ea typeface="Calibri"/>
                <a:cs typeface="Calibri"/>
                <a:sym typeface="Calibri"/>
              </a:rPr>
              <a:t> we save?</a:t>
            </a:r>
            <a:endParaRPr sz="3600">
              <a:solidFill>
                <a:schemeClr val="dk1"/>
              </a:solidFill>
              <a:latin typeface="Comic Sans MS"/>
              <a:ea typeface="Comic Sans MS"/>
              <a:cs typeface="Comic Sans MS"/>
              <a:sym typeface="Comic Sans MS"/>
            </a:endParaRPr>
          </a:p>
        </p:txBody>
      </p:sp>
      <p:pic>
        <p:nvPicPr>
          <p:cNvPr id="321" name="Google Shape;321;p41"/>
          <p:cNvPicPr preferRelativeResize="0"/>
          <p:nvPr/>
        </p:nvPicPr>
        <p:blipFill rotWithShape="1">
          <a:blip r:embed="rId3">
            <a:alphaModFix/>
          </a:blip>
          <a:srcRect b="0" l="0" r="0" t="0"/>
          <a:stretch/>
        </p:blipFill>
        <p:spPr>
          <a:xfrm>
            <a:off x="5715000" y="762000"/>
            <a:ext cx="3124200" cy="3113088"/>
          </a:xfrm>
          <a:prstGeom prst="rect">
            <a:avLst/>
          </a:prstGeom>
          <a:noFill/>
          <a:ln cap="flat" cmpd="sng" w="9525">
            <a:solidFill>
              <a:schemeClr val="dk1"/>
            </a:solidFill>
            <a:prstDash val="solid"/>
            <a:miter lim="800000"/>
            <a:headEnd len="sm" w="sm" type="none"/>
            <a:tailEnd len="sm" w="sm" type="none"/>
          </a:ln>
        </p:spPr>
      </p:pic>
      <p:pic>
        <p:nvPicPr>
          <p:cNvPr id="322" name="Google Shape;322;p41"/>
          <p:cNvPicPr preferRelativeResize="0"/>
          <p:nvPr/>
        </p:nvPicPr>
        <p:blipFill rotWithShape="1">
          <a:blip r:embed="rId4">
            <a:alphaModFix/>
          </a:blip>
          <a:srcRect b="0" l="0" r="0" t="0"/>
          <a:stretch/>
        </p:blipFill>
        <p:spPr>
          <a:xfrm>
            <a:off x="5715000" y="3983038"/>
            <a:ext cx="3171825" cy="2874962"/>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F6128"/>
        </a:solidFill>
      </p:bgPr>
    </p:bg>
    <p:spTree>
      <p:nvGrpSpPr>
        <p:cNvPr id="101" name="Shape 101"/>
        <p:cNvGrpSpPr/>
        <p:nvPr/>
      </p:nvGrpSpPr>
      <p:grpSpPr>
        <a:xfrm>
          <a:off x="0" y="0"/>
          <a:ext cx="0" cy="0"/>
          <a:chOff x="0" y="0"/>
          <a:chExt cx="0" cy="0"/>
        </a:xfrm>
      </p:grpSpPr>
      <p:sp>
        <p:nvSpPr>
          <p:cNvPr id="102" name="Google Shape;102;p15"/>
          <p:cNvSpPr txBox="1"/>
          <p:nvPr>
            <p:ph idx="1" type="body"/>
          </p:nvPr>
        </p:nvSpPr>
        <p:spPr>
          <a:xfrm>
            <a:off x="37730" y="3581400"/>
            <a:ext cx="8534400" cy="2819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1" i="0" lang="en-US" sz="3200" u="sng" cap="none" strike="noStrike">
                <a:solidFill>
                  <a:srgbClr val="FFFF00"/>
                </a:solidFill>
                <a:latin typeface="Calibri"/>
                <a:ea typeface="Calibri"/>
                <a:cs typeface="Calibri"/>
                <a:sym typeface="Calibri"/>
              </a:rPr>
              <a:t>Biodiversity </a:t>
            </a:r>
            <a:r>
              <a:rPr b="1" i="0" lang="en-US" sz="3200" u="none" cap="none" strike="noStrike">
                <a:solidFill>
                  <a:schemeClr val="lt1"/>
                </a:solidFill>
                <a:latin typeface="Calibri"/>
                <a:ea typeface="Calibri"/>
                <a:cs typeface="Calibri"/>
                <a:sym typeface="Calibri"/>
              </a:rPr>
              <a:t>measures the variety of life in an ecosystem.</a:t>
            </a:r>
            <a:endParaRPr/>
          </a:p>
          <a:p>
            <a:pPr indent="0" lvl="0" marL="0" marR="0" rtl="0" algn="l">
              <a:spcBef>
                <a:spcPts val="640"/>
              </a:spcBef>
              <a:spcAft>
                <a:spcPts val="0"/>
              </a:spcAft>
              <a:buClr>
                <a:schemeClr val="dk1"/>
              </a:buClr>
              <a:buSzPts val="3200"/>
              <a:buFont typeface="Arial"/>
              <a:buNone/>
            </a:pPr>
            <a:r>
              <a:t/>
            </a:r>
            <a:endParaRPr b="1" i="0" sz="3200" u="none" cap="none" strike="noStrike">
              <a:solidFill>
                <a:schemeClr val="lt1"/>
              </a:solidFill>
              <a:latin typeface="Calibri"/>
              <a:ea typeface="Calibri"/>
              <a:cs typeface="Calibri"/>
              <a:sym typeface="Calibri"/>
            </a:endParaRPr>
          </a:p>
          <a:p>
            <a:pPr indent="0" lvl="0" marL="0" marR="0" rtl="0" algn="l">
              <a:spcBef>
                <a:spcPts val="64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The more biodiversity </a:t>
            </a:r>
            <a:r>
              <a:rPr b="1" lang="en-US">
                <a:solidFill>
                  <a:schemeClr val="lt1"/>
                </a:solidFill>
              </a:rPr>
              <a:t>there is,</a:t>
            </a:r>
            <a:r>
              <a:rPr b="1" i="0" lang="en-US" sz="3200" u="none" cap="none" strike="noStrike">
                <a:solidFill>
                  <a:schemeClr val="lt1"/>
                </a:solidFill>
                <a:latin typeface="Calibri"/>
                <a:ea typeface="Calibri"/>
                <a:cs typeface="Calibri"/>
                <a:sym typeface="Calibri"/>
              </a:rPr>
              <a:t> the higher the number of </a:t>
            </a:r>
            <a:r>
              <a:rPr b="1" i="1" lang="en-US" sz="3200" u="none" cap="none" strike="noStrike">
                <a:solidFill>
                  <a:schemeClr val="lt1"/>
                </a:solidFill>
                <a:latin typeface="Calibri"/>
                <a:ea typeface="Calibri"/>
                <a:cs typeface="Calibri"/>
                <a:sym typeface="Calibri"/>
              </a:rPr>
              <a:t>unique </a:t>
            </a:r>
            <a:r>
              <a:rPr b="1" i="0" lang="en-US" sz="3200" u="none" cap="none" strike="noStrike">
                <a:solidFill>
                  <a:schemeClr val="lt1"/>
                </a:solidFill>
                <a:latin typeface="Calibri"/>
                <a:ea typeface="Calibri"/>
                <a:cs typeface="Calibri"/>
                <a:sym typeface="Calibri"/>
              </a:rPr>
              <a:t>species in the ecosystem.</a:t>
            </a:r>
            <a:endParaRPr/>
          </a:p>
          <a:p>
            <a:pPr indent="0" lvl="0" marL="0" marR="0" rtl="0" algn="l">
              <a:spcBef>
                <a:spcPts val="640"/>
              </a:spcBef>
              <a:spcAft>
                <a:spcPts val="0"/>
              </a:spcAft>
              <a:buClr>
                <a:schemeClr val="dk1"/>
              </a:buClr>
              <a:buSzPts val="3200"/>
              <a:buFont typeface="Arial"/>
              <a:buNone/>
            </a:pPr>
            <a:r>
              <a:t/>
            </a:r>
            <a:endParaRPr b="1" i="0" sz="3200" u="none" cap="none" strike="noStrike">
              <a:solidFill>
                <a:schemeClr val="lt1"/>
              </a:solidFill>
              <a:latin typeface="Calibri"/>
              <a:ea typeface="Calibri"/>
              <a:cs typeface="Calibri"/>
              <a:sym typeface="Calibri"/>
            </a:endParaRPr>
          </a:p>
        </p:txBody>
      </p:sp>
      <p:pic>
        <p:nvPicPr>
          <p:cNvPr descr="http://assets.inhabitat.com/wp-content/blogs.dir/1/files/2014/03/biodiversity-coral-reef-537x402.jpg" id="103" name="Google Shape;103;p15"/>
          <p:cNvPicPr preferRelativeResize="0"/>
          <p:nvPr/>
        </p:nvPicPr>
        <p:blipFill rotWithShape="1">
          <a:blip r:embed="rId3">
            <a:alphaModFix/>
          </a:blip>
          <a:srcRect b="0" l="0" r="0" t="0"/>
          <a:stretch/>
        </p:blipFill>
        <p:spPr>
          <a:xfrm>
            <a:off x="4876799" y="1"/>
            <a:ext cx="4287175" cy="3124200"/>
          </a:xfrm>
          <a:prstGeom prst="rect">
            <a:avLst/>
          </a:prstGeom>
          <a:noFill/>
          <a:ln>
            <a:noFill/>
          </a:ln>
        </p:spPr>
      </p:pic>
      <p:pic>
        <p:nvPicPr>
          <p:cNvPr id="104" name="Google Shape;104;p15"/>
          <p:cNvPicPr preferRelativeResize="0"/>
          <p:nvPr/>
        </p:nvPicPr>
        <p:blipFill>
          <a:blip r:embed="rId4">
            <a:alphaModFix/>
          </a:blip>
          <a:stretch>
            <a:fillRect/>
          </a:stretch>
        </p:blipFill>
        <p:spPr>
          <a:xfrm>
            <a:off x="37725" y="48375"/>
            <a:ext cx="4541175" cy="3027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id="328" name="Google Shape;328;p42"/>
          <p:cNvPicPr preferRelativeResize="0"/>
          <p:nvPr/>
        </p:nvPicPr>
        <p:blipFill>
          <a:blip r:embed="rId3">
            <a:alphaModFix/>
          </a:blip>
          <a:stretch>
            <a:fillRect/>
          </a:stretch>
        </p:blipFill>
        <p:spPr>
          <a:xfrm>
            <a:off x="1657200" y="243213"/>
            <a:ext cx="6051874" cy="6470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3"/>
          <p:cNvSpPr txBox="1"/>
          <p:nvPr>
            <p:ph type="title"/>
          </p:nvPr>
        </p:nvSpPr>
        <p:spPr>
          <a:xfrm>
            <a:off x="457200" y="274638"/>
            <a:ext cx="8229600" cy="86836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Which species </a:t>
            </a:r>
            <a:r>
              <a:rPr b="0" i="1" lang="en-US" sz="4400" u="none" cap="none" strike="noStrike">
                <a:solidFill>
                  <a:schemeClr val="dk1"/>
                </a:solidFill>
                <a:latin typeface="Calibri"/>
                <a:ea typeface="Calibri"/>
                <a:cs typeface="Calibri"/>
                <a:sym typeface="Calibri"/>
              </a:rPr>
              <a:t>do</a:t>
            </a:r>
            <a:r>
              <a:rPr b="0" i="0" lang="en-US" sz="4400" u="none" cap="none" strike="noStrike">
                <a:solidFill>
                  <a:schemeClr val="dk1"/>
                </a:solidFill>
                <a:latin typeface="Calibri"/>
                <a:ea typeface="Calibri"/>
                <a:cs typeface="Calibri"/>
                <a:sym typeface="Calibri"/>
              </a:rPr>
              <a:t> we save?</a:t>
            </a:r>
            <a:endParaRPr/>
          </a:p>
        </p:txBody>
      </p:sp>
      <p:sp>
        <p:nvSpPr>
          <p:cNvPr id="335" name="Google Shape;335;p43"/>
          <p:cNvSpPr txBox="1"/>
          <p:nvPr>
            <p:ph idx="1" type="body"/>
          </p:nvPr>
        </p:nvSpPr>
        <p:spPr>
          <a:xfrm>
            <a:off x="51550" y="1143000"/>
            <a:ext cx="5548500" cy="35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Conservationists try to focus efforts on </a:t>
            </a:r>
            <a:r>
              <a:rPr b="1" i="0" lang="en-US" sz="3200" u="none" cap="none" strike="noStrike">
                <a:solidFill>
                  <a:srgbClr val="FF0000"/>
                </a:solidFill>
              </a:rPr>
              <a:t>umbrella species</a:t>
            </a:r>
            <a:r>
              <a:rPr b="0" i="0" lang="en-US" sz="3200" u="none" cap="none" strike="noStrike">
                <a:solidFill>
                  <a:schemeClr val="dk1"/>
                </a:solidFill>
                <a:latin typeface="Calibri"/>
                <a:ea typeface="Calibri"/>
                <a:cs typeface="Calibri"/>
                <a:sym typeface="Calibri"/>
              </a:rPr>
              <a:t>, which are species whose being protected leads to the preservation of its habitat and all the other organisms in its community.</a:t>
            </a:r>
            <a:endParaRPr b="0" i="0" sz="3200" u="none" cap="none" strike="noStrike">
              <a:solidFill>
                <a:srgbClr val="FFFF00"/>
              </a:solidFill>
              <a:latin typeface="Calibri"/>
              <a:ea typeface="Calibri"/>
              <a:cs typeface="Calibri"/>
              <a:sym typeface="Calibri"/>
            </a:endParaRPr>
          </a:p>
        </p:txBody>
      </p:sp>
      <p:sp>
        <p:nvSpPr>
          <p:cNvPr id="336" name="Google Shape;336;p43"/>
          <p:cNvSpPr txBox="1"/>
          <p:nvPr/>
        </p:nvSpPr>
        <p:spPr>
          <a:xfrm>
            <a:off x="6019800" y="3581400"/>
            <a:ext cx="2590800" cy="3667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Northern Spotted Owl</a:t>
            </a:r>
            <a:endParaRPr/>
          </a:p>
        </p:txBody>
      </p:sp>
      <p:pic>
        <p:nvPicPr>
          <p:cNvPr id="337" name="Google Shape;337;p43"/>
          <p:cNvPicPr preferRelativeResize="0"/>
          <p:nvPr/>
        </p:nvPicPr>
        <p:blipFill>
          <a:blip r:embed="rId3">
            <a:alphaModFix/>
          </a:blip>
          <a:stretch>
            <a:fillRect/>
          </a:stretch>
        </p:blipFill>
        <p:spPr>
          <a:xfrm>
            <a:off x="152400" y="4810200"/>
            <a:ext cx="2711246" cy="1895400"/>
          </a:xfrm>
          <a:prstGeom prst="rect">
            <a:avLst/>
          </a:prstGeom>
          <a:noFill/>
          <a:ln>
            <a:noFill/>
          </a:ln>
        </p:spPr>
      </p:pic>
      <p:pic>
        <p:nvPicPr>
          <p:cNvPr id="338" name="Google Shape;338;p43"/>
          <p:cNvPicPr preferRelativeResize="0"/>
          <p:nvPr/>
        </p:nvPicPr>
        <p:blipFill>
          <a:blip r:embed="rId4">
            <a:alphaModFix/>
          </a:blip>
          <a:stretch>
            <a:fillRect/>
          </a:stretch>
        </p:blipFill>
        <p:spPr>
          <a:xfrm>
            <a:off x="6739701" y="1379000"/>
            <a:ext cx="1486850" cy="2202400"/>
          </a:xfrm>
          <a:prstGeom prst="rect">
            <a:avLst/>
          </a:prstGeom>
          <a:noFill/>
          <a:ln>
            <a:noFill/>
          </a:ln>
        </p:spPr>
      </p:pic>
      <p:pic>
        <p:nvPicPr>
          <p:cNvPr id="339" name="Google Shape;339;p43"/>
          <p:cNvPicPr preferRelativeResize="0"/>
          <p:nvPr/>
        </p:nvPicPr>
        <p:blipFill>
          <a:blip r:embed="rId5">
            <a:alphaModFix/>
          </a:blip>
          <a:stretch>
            <a:fillRect/>
          </a:stretch>
        </p:blipFill>
        <p:spPr>
          <a:xfrm>
            <a:off x="6587750" y="4092625"/>
            <a:ext cx="2022850" cy="1768827"/>
          </a:xfrm>
          <a:prstGeom prst="rect">
            <a:avLst/>
          </a:prstGeom>
          <a:noFill/>
          <a:ln>
            <a:noFill/>
          </a:ln>
        </p:spPr>
      </p:pic>
      <p:sp>
        <p:nvSpPr>
          <p:cNvPr id="340" name="Google Shape;340;p43"/>
          <p:cNvSpPr txBox="1"/>
          <p:nvPr/>
        </p:nvSpPr>
        <p:spPr>
          <a:xfrm>
            <a:off x="6418900" y="6005950"/>
            <a:ext cx="25908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Bay Checkerspot Butterfly</a:t>
            </a:r>
            <a:endParaRPr/>
          </a:p>
        </p:txBody>
      </p:sp>
      <p:pic>
        <p:nvPicPr>
          <p:cNvPr id="341" name="Google Shape;341;p43"/>
          <p:cNvPicPr preferRelativeResize="0"/>
          <p:nvPr/>
        </p:nvPicPr>
        <p:blipFill>
          <a:blip r:embed="rId6">
            <a:alphaModFix/>
          </a:blip>
          <a:stretch>
            <a:fillRect/>
          </a:stretch>
        </p:blipFill>
        <p:spPr>
          <a:xfrm>
            <a:off x="3017921" y="4181125"/>
            <a:ext cx="3246709" cy="1895400"/>
          </a:xfrm>
          <a:prstGeom prst="rect">
            <a:avLst/>
          </a:prstGeom>
          <a:noFill/>
          <a:ln>
            <a:noFill/>
          </a:ln>
        </p:spPr>
      </p:pic>
      <p:sp>
        <p:nvSpPr>
          <p:cNvPr id="342" name="Google Shape;342;p43"/>
          <p:cNvSpPr txBox="1"/>
          <p:nvPr/>
        </p:nvSpPr>
        <p:spPr>
          <a:xfrm>
            <a:off x="3429000" y="6146025"/>
            <a:ext cx="2590800" cy="3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Amur Tiger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F6128"/>
        </a:solidFill>
      </p:bgPr>
    </p:bg>
    <p:spTree>
      <p:nvGrpSpPr>
        <p:cNvPr id="108" name="Shape 108"/>
        <p:cNvGrpSpPr/>
        <p:nvPr/>
      </p:nvGrpSpPr>
      <p:grpSpPr>
        <a:xfrm>
          <a:off x="0" y="0"/>
          <a:ext cx="0" cy="0"/>
          <a:chOff x="0" y="0"/>
          <a:chExt cx="0" cy="0"/>
        </a:xfrm>
      </p:grpSpPr>
      <p:sp>
        <p:nvSpPr>
          <p:cNvPr id="109" name="Google Shape;109;p16"/>
          <p:cNvSpPr txBox="1"/>
          <p:nvPr>
            <p:ph idx="1" type="body"/>
          </p:nvPr>
        </p:nvSpPr>
        <p:spPr>
          <a:xfrm>
            <a:off x="152400" y="2895600"/>
            <a:ext cx="8534400" cy="3657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t/>
            </a:r>
            <a:endParaRPr b="1" i="0" sz="3200" u="none" cap="none" strike="noStrike">
              <a:solidFill>
                <a:schemeClr val="lt1"/>
              </a:solidFill>
              <a:latin typeface="Calibri"/>
              <a:ea typeface="Calibri"/>
              <a:cs typeface="Calibri"/>
              <a:sym typeface="Calibri"/>
            </a:endParaRPr>
          </a:p>
          <a:p>
            <a:pPr indent="0" lvl="0" marL="0" marR="0" rtl="0" algn="l">
              <a:spcBef>
                <a:spcPts val="64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An ecosystem’s health is typically measured by how much biodiversity it has.</a:t>
            </a:r>
            <a:endParaRPr/>
          </a:p>
          <a:p>
            <a:pPr indent="0" lvl="0" marL="0" marR="0" rtl="0" algn="l">
              <a:spcBef>
                <a:spcPts val="640"/>
              </a:spcBef>
              <a:spcAft>
                <a:spcPts val="0"/>
              </a:spcAft>
              <a:buClr>
                <a:schemeClr val="dk1"/>
              </a:buClr>
              <a:buSzPts val="3200"/>
              <a:buFont typeface="Arial"/>
              <a:buNone/>
            </a:pPr>
            <a:r>
              <a:t/>
            </a:r>
            <a:endParaRPr b="1" i="0" sz="3200" u="none" cap="none" strike="noStrike">
              <a:solidFill>
                <a:schemeClr val="lt1"/>
              </a:solidFill>
              <a:latin typeface="Calibri"/>
              <a:ea typeface="Calibri"/>
              <a:cs typeface="Calibri"/>
              <a:sym typeface="Calibri"/>
            </a:endParaRPr>
          </a:p>
          <a:p>
            <a:pPr indent="0" lvl="0" marL="0" marR="0" rtl="0" algn="l">
              <a:spcBef>
                <a:spcPts val="640"/>
              </a:spcBef>
              <a:spcAft>
                <a:spcPts val="0"/>
              </a:spcAft>
              <a:buClr>
                <a:schemeClr val="lt1"/>
              </a:buClr>
              <a:buSzPts val="3200"/>
              <a:buFont typeface="Arial"/>
              <a:buNone/>
            </a:pPr>
            <a:r>
              <a:rPr b="1" i="0" lang="en-US" sz="3200" u="none" cap="none" strike="noStrike">
                <a:solidFill>
                  <a:schemeClr val="lt1"/>
                </a:solidFill>
                <a:latin typeface="Calibri"/>
                <a:ea typeface="Calibri"/>
                <a:cs typeface="Calibri"/>
                <a:sym typeface="Calibri"/>
              </a:rPr>
              <a:t>The loss of even a single species can threaten the overall stability of an ecosystem.</a:t>
            </a:r>
            <a:endParaRPr b="1" i="0" sz="3200" u="none" cap="none" strike="noStrike">
              <a:solidFill>
                <a:schemeClr val="lt1"/>
              </a:solidFill>
              <a:latin typeface="Calibri"/>
              <a:ea typeface="Calibri"/>
              <a:cs typeface="Calibri"/>
              <a:sym typeface="Calibri"/>
            </a:endParaRPr>
          </a:p>
        </p:txBody>
      </p:sp>
      <p:pic>
        <p:nvPicPr>
          <p:cNvPr descr="http://farm8.staticflickr.com/7079/7336684680_a6f3d66c94_b.jpg" id="110" name="Google Shape;110;p16"/>
          <p:cNvPicPr preferRelativeResize="0"/>
          <p:nvPr/>
        </p:nvPicPr>
        <p:blipFill rotWithShape="1">
          <a:blip r:embed="rId3">
            <a:alphaModFix/>
          </a:blip>
          <a:srcRect b="0" l="0" r="0" t="0"/>
          <a:stretch/>
        </p:blipFill>
        <p:spPr>
          <a:xfrm>
            <a:off x="609600" y="152400"/>
            <a:ext cx="7696200" cy="2886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F6128"/>
        </a:solidFill>
      </p:bgPr>
    </p:bg>
    <p:spTree>
      <p:nvGrpSpPr>
        <p:cNvPr id="114" name="Shape 114"/>
        <p:cNvGrpSpPr/>
        <p:nvPr/>
      </p:nvGrpSpPr>
      <p:grpSpPr>
        <a:xfrm>
          <a:off x="0" y="0"/>
          <a:ext cx="0" cy="0"/>
          <a:chOff x="0" y="0"/>
          <a:chExt cx="0" cy="0"/>
        </a:xfrm>
      </p:grpSpPr>
      <p:sp>
        <p:nvSpPr>
          <p:cNvPr id="115" name="Google Shape;115;p17"/>
          <p:cNvSpPr txBox="1"/>
          <p:nvPr>
            <p:ph idx="1" type="body"/>
          </p:nvPr>
        </p:nvSpPr>
        <p:spPr>
          <a:xfrm>
            <a:off x="304800" y="675375"/>
            <a:ext cx="8534400" cy="148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t/>
            </a:r>
            <a:endParaRPr i="0" sz="3200" u="none" cap="none" strike="noStrike">
              <a:solidFill>
                <a:schemeClr val="lt1"/>
              </a:solidFill>
            </a:endParaRPr>
          </a:p>
          <a:p>
            <a:pPr indent="0" lvl="0" marL="0" marR="0" rtl="0" algn="ctr">
              <a:spcBef>
                <a:spcPts val="640"/>
              </a:spcBef>
              <a:spcAft>
                <a:spcPts val="0"/>
              </a:spcAft>
              <a:buClr>
                <a:schemeClr val="lt1"/>
              </a:buClr>
              <a:buSzPts val="3200"/>
              <a:buFont typeface="Arial"/>
              <a:buNone/>
            </a:pPr>
            <a:r>
              <a:rPr lang="en-US" sz="6000">
                <a:solidFill>
                  <a:schemeClr val="lt1"/>
                </a:solidFill>
                <a:latin typeface="Corben"/>
                <a:ea typeface="Corben"/>
                <a:cs typeface="Corben"/>
                <a:sym typeface="Corben"/>
              </a:rPr>
              <a:t>Earth has had moments of massive biodiversity loss in the past.</a:t>
            </a:r>
            <a:endParaRPr i="0" sz="6000" u="none" cap="none" strike="noStrike">
              <a:solidFill>
                <a:schemeClr val="lt1"/>
              </a:solidFill>
              <a:latin typeface="Corben"/>
              <a:ea typeface="Corben"/>
              <a:cs typeface="Corben"/>
              <a:sym typeface="Corbe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F6128"/>
        </a:solidFill>
      </p:bgPr>
    </p:bg>
    <p:spTree>
      <p:nvGrpSpPr>
        <p:cNvPr id="119" name="Shape 119"/>
        <p:cNvGrpSpPr/>
        <p:nvPr/>
      </p:nvGrpSpPr>
      <p:grpSpPr>
        <a:xfrm>
          <a:off x="0" y="0"/>
          <a:ext cx="0" cy="0"/>
          <a:chOff x="0" y="0"/>
          <a:chExt cx="0" cy="0"/>
        </a:xfrm>
      </p:grpSpPr>
      <p:sp>
        <p:nvSpPr>
          <p:cNvPr id="120" name="Google Shape;120;p18"/>
          <p:cNvSpPr txBox="1"/>
          <p:nvPr>
            <p:ph idx="1" type="body"/>
          </p:nvPr>
        </p:nvSpPr>
        <p:spPr>
          <a:xfrm>
            <a:off x="304800" y="58650"/>
            <a:ext cx="8534400" cy="148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t/>
            </a:r>
            <a:endParaRPr b="1" i="0" sz="3000" u="none" cap="none" strike="noStrike">
              <a:solidFill>
                <a:schemeClr val="lt1"/>
              </a:solidFill>
              <a:latin typeface="Calibri"/>
              <a:ea typeface="Calibri"/>
              <a:cs typeface="Calibri"/>
              <a:sym typeface="Calibri"/>
            </a:endParaRPr>
          </a:p>
          <a:p>
            <a:pPr indent="0" lvl="0" marL="0" marR="0" rtl="0" algn="ctr">
              <a:spcBef>
                <a:spcPts val="640"/>
              </a:spcBef>
              <a:spcAft>
                <a:spcPts val="0"/>
              </a:spcAft>
              <a:buClr>
                <a:schemeClr val="lt1"/>
              </a:buClr>
              <a:buSzPts val="3200"/>
              <a:buFont typeface="Arial"/>
              <a:buNone/>
            </a:pPr>
            <a:r>
              <a:rPr lang="en-US" sz="4800">
                <a:solidFill>
                  <a:schemeClr val="lt1"/>
                </a:solidFill>
                <a:latin typeface="Corben"/>
                <a:ea typeface="Corben"/>
                <a:cs typeface="Corben"/>
                <a:sym typeface="Corben"/>
              </a:rPr>
              <a:t>These events are called </a:t>
            </a:r>
            <a:endParaRPr sz="4800">
              <a:solidFill>
                <a:schemeClr val="lt1"/>
              </a:solidFill>
              <a:latin typeface="Corben"/>
              <a:ea typeface="Corben"/>
              <a:cs typeface="Corben"/>
              <a:sym typeface="Corben"/>
            </a:endParaRPr>
          </a:p>
          <a:p>
            <a:pPr indent="0" lvl="0" marL="0" marR="0" rtl="0" algn="ctr">
              <a:spcBef>
                <a:spcPts val="640"/>
              </a:spcBef>
              <a:spcAft>
                <a:spcPts val="0"/>
              </a:spcAft>
              <a:buClr>
                <a:schemeClr val="lt1"/>
              </a:buClr>
              <a:buSzPts val="3200"/>
              <a:buFont typeface="Arial"/>
              <a:buNone/>
            </a:pPr>
            <a:r>
              <a:rPr lang="en-US" sz="4800" u="sng">
                <a:solidFill>
                  <a:srgbClr val="FFFF00"/>
                </a:solidFill>
                <a:latin typeface="Corben"/>
                <a:ea typeface="Corben"/>
                <a:cs typeface="Corben"/>
                <a:sym typeface="Corben"/>
              </a:rPr>
              <a:t>Mass Extinctions</a:t>
            </a:r>
            <a:endParaRPr i="0" sz="4800" u="sng" cap="none" strike="noStrike">
              <a:solidFill>
                <a:srgbClr val="FFFF00"/>
              </a:solidFill>
              <a:latin typeface="Corben"/>
              <a:ea typeface="Corben"/>
              <a:cs typeface="Corben"/>
              <a:sym typeface="Corben"/>
            </a:endParaRPr>
          </a:p>
        </p:txBody>
      </p:sp>
      <p:pic>
        <p:nvPicPr>
          <p:cNvPr id="121" name="Google Shape;121;p18"/>
          <p:cNvPicPr preferRelativeResize="0"/>
          <p:nvPr/>
        </p:nvPicPr>
        <p:blipFill>
          <a:blip r:embed="rId3">
            <a:alphaModFix/>
          </a:blip>
          <a:stretch>
            <a:fillRect/>
          </a:stretch>
        </p:blipFill>
        <p:spPr>
          <a:xfrm>
            <a:off x="1472375" y="2616850"/>
            <a:ext cx="6365700" cy="4241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orben"/>
              <a:buNone/>
            </a:pPr>
            <a:r>
              <a:rPr b="0" i="0" lang="en-US" sz="4400" u="none" cap="none" strike="noStrike">
                <a:solidFill>
                  <a:schemeClr val="dk1"/>
                </a:solidFill>
                <a:latin typeface="Corben"/>
                <a:ea typeface="Corben"/>
                <a:cs typeface="Corben"/>
                <a:sym typeface="Corben"/>
              </a:rPr>
              <a:t>Previous Mass Extinctions</a:t>
            </a:r>
            <a:endParaRPr b="0" i="0" sz="4400" u="none" cap="none" strike="noStrike">
              <a:solidFill>
                <a:schemeClr val="dk1"/>
              </a:solidFill>
              <a:latin typeface="Corben"/>
              <a:ea typeface="Corben"/>
              <a:cs typeface="Corben"/>
              <a:sym typeface="Corben"/>
            </a:endParaRPr>
          </a:p>
        </p:txBody>
      </p:sp>
      <p:pic>
        <p:nvPicPr>
          <p:cNvPr id="127" name="Google Shape;127;p19"/>
          <p:cNvPicPr preferRelativeResize="0"/>
          <p:nvPr/>
        </p:nvPicPr>
        <p:blipFill>
          <a:blip r:embed="rId3">
            <a:alphaModFix/>
          </a:blip>
          <a:stretch>
            <a:fillRect/>
          </a:stretch>
        </p:blipFill>
        <p:spPr>
          <a:xfrm>
            <a:off x="880150" y="1820275"/>
            <a:ext cx="7179649" cy="5037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33" name="Google Shape;133;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www.priweb.org/globalchange/images/bioloss/livinginplanetdex.jpg" id="134" name="Google Shape;134;p20"/>
          <p:cNvPicPr preferRelativeResize="0"/>
          <p:nvPr/>
        </p:nvPicPr>
        <p:blipFill rotWithShape="1">
          <a:blip r:embed="rId3">
            <a:alphaModFix/>
          </a:blip>
          <a:srcRect b="0" l="0" r="0" t="0"/>
          <a:stretch/>
        </p:blipFill>
        <p:spPr>
          <a:xfrm>
            <a:off x="15239" y="152400"/>
            <a:ext cx="8817429" cy="617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40" name="Google Shape;140;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http://1.bp.blogspot.com/-G6UYV6jwick/T85twoHkfXI/AAAAAAAACkE/0ENvqCZsu5M/s1600/SixthMassExtinction2" id="141" name="Google Shape;141;p21"/>
          <p:cNvPicPr preferRelativeResize="0"/>
          <p:nvPr/>
        </p:nvPicPr>
        <p:blipFill rotWithShape="1">
          <a:blip r:embed="rId3">
            <a:alphaModFix/>
          </a:blip>
          <a:srcRect b="0" l="0" r="0" t="0"/>
          <a:stretch/>
        </p:blipFill>
        <p:spPr>
          <a:xfrm>
            <a:off x="0" y="1"/>
            <a:ext cx="9144000" cy="68694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