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Corben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D88DB54-500D-4EC9-9160-EC44D44408EB}">
  <a:tblStyle styleId="{8D88DB54-500D-4EC9-9160-EC44D44408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Corben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orbe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ATOMS STORE ENERGY. I know this may be a topic of debate because it’s an oversimplification…but that can come in chemistry right?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Starch - A plant storage polysaccharide . 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forms: amylose and amylopectin. Most starch is 10-30% amylose and 70-90% amylopectin. Branches provide a mechanism for quickly releasing (or storing) glucose units for (or from) metabolism.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Glycogen -The glucose storage device in animals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Glycogen constitutes up to 10% of liver mass and 1-2% of muscle mass. Glycogen is stored energy for the organism . Only difference from starch: number of branches.</a:t>
            </a:r>
            <a:endParaRPr/>
          </a:p>
        </p:txBody>
      </p:sp>
      <p:sp>
        <p:nvSpPr>
          <p:cNvPr id="232" name="Google Shape;23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a676a7a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4a676a7a8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DEHYDRATION SYNTHESIS!!</a:t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over Content" type="txOverObj">
  <p:cSld name="TEXT_OVER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01625" y="1600200"/>
            <a:ext cx="8540750" cy="2173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301625" y="3925888"/>
            <a:ext cx="8540750" cy="217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gif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609600" y="381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 sz="8000">
                <a:solidFill>
                  <a:srgbClr val="783F04"/>
                </a:solidFill>
                <a:latin typeface="Corben"/>
                <a:ea typeface="Corben"/>
                <a:cs typeface="Corben"/>
                <a:sym typeface="Corben"/>
              </a:rPr>
              <a:t>Carbohydrates</a:t>
            </a:r>
            <a:endParaRPr sz="8000">
              <a:solidFill>
                <a:srgbClr val="783F04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http://metabolicmastermindbiochem.files.wordpress.com/2013/03/pic-1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013" y="2031125"/>
            <a:ext cx="6657975" cy="440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600" u="sng"/>
              <a:t>Polysaccharides: “</a:t>
            </a:r>
            <a:r>
              <a:rPr b="1" lang="en-US" sz="4600" u="sng">
                <a:solidFill>
                  <a:srgbClr val="002060"/>
                </a:solidFill>
              </a:rPr>
              <a:t>many</a:t>
            </a:r>
            <a:r>
              <a:rPr lang="en-US" sz="4600" u="sng"/>
              <a:t>”</a:t>
            </a:r>
            <a:endParaRPr sz="4600" u="sng"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209925" y="1031663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60"/>
              <a:buChar char="•"/>
            </a:pPr>
            <a:r>
              <a:rPr b="1" lang="en-US" sz="2960">
                <a:solidFill>
                  <a:srgbClr val="002060"/>
                </a:solidFill>
              </a:rPr>
              <a:t>Complex</a:t>
            </a:r>
            <a:r>
              <a:rPr lang="en-US" sz="2960"/>
              <a:t> carbohydrates:  long chains of monosaccharides (also joined by dehydration synthesis rxn)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Like a string of pearls or a train with many cars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b="1" lang="en-US" sz="2590"/>
              <a:t>What does each pearl or train car represent? </a:t>
            </a:r>
            <a:endParaRPr b="1" sz="2590"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b="1" lang="en-US" sz="2590"/>
              <a:t>What can we call the whole molecule?</a:t>
            </a:r>
            <a:endParaRPr/>
          </a:p>
          <a:p>
            <a:pPr indent="-213677" lvl="0" marL="3429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Found in plants and animals</a:t>
            </a:r>
            <a:endParaRPr/>
          </a:p>
          <a:p>
            <a:pPr indent="-213677" lvl="0" marL="3429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Two basic purposes: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2590"/>
              <a:buChar char="–"/>
            </a:pPr>
            <a:r>
              <a:rPr b="1" lang="en-US" sz="2590">
                <a:solidFill>
                  <a:srgbClr val="002060"/>
                </a:solidFill>
              </a:rPr>
              <a:t>Structural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Energy </a:t>
            </a:r>
            <a:r>
              <a:rPr b="1" lang="en-US" sz="2590">
                <a:solidFill>
                  <a:srgbClr val="002060"/>
                </a:solidFill>
              </a:rPr>
              <a:t>storage</a:t>
            </a:r>
            <a:endParaRPr b="1" sz="2590">
              <a:solidFill>
                <a:srgbClr val="002060"/>
              </a:solidFill>
            </a:endParaRPr>
          </a:p>
        </p:txBody>
      </p:sp>
      <p:pic>
        <p:nvPicPr>
          <p:cNvPr descr="http://openclipart.org/image/800px/svg_to_png/191529/1393859663.png"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29000" y="4800600"/>
            <a:ext cx="6096000" cy="200406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http://openclipart.org/image/800px/svg_to_png/191529/1393859663.png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/>
          <p:nvPr/>
        </p:nvSpPr>
        <p:spPr>
          <a:xfrm rot="-1468740">
            <a:off x="3676439" y="5500214"/>
            <a:ext cx="177996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</a:t>
            </a:r>
            <a:endParaRPr b="1" sz="25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/>
          <p:nvPr/>
        </p:nvSpPr>
        <p:spPr>
          <a:xfrm rot="-1468740">
            <a:off x="5048039" y="5528931"/>
            <a:ext cx="177996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</a:t>
            </a:r>
            <a:endParaRPr b="1" sz="25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/>
          <p:nvPr/>
        </p:nvSpPr>
        <p:spPr>
          <a:xfrm rot="-1468740">
            <a:off x="7192799" y="5500214"/>
            <a:ext cx="177996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</a:t>
            </a:r>
            <a:endParaRPr b="1" sz="25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/>
          <p:nvPr/>
        </p:nvSpPr>
        <p:spPr>
          <a:xfrm rot="-5400000">
            <a:off x="6096000" y="2590800"/>
            <a:ext cx="990600" cy="4343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5657639" y="3776333"/>
            <a:ext cx="177996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</a:t>
            </a:r>
            <a:endParaRPr b="1" sz="25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Polysaccharides - Structural</a:t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228600" y="12954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Animals</a:t>
            </a:r>
            <a:endParaRPr sz="3600"/>
          </a:p>
        </p:txBody>
      </p:sp>
      <p:sp>
        <p:nvSpPr>
          <p:cNvPr id="212" name="Google Shape;212;p24"/>
          <p:cNvSpPr txBox="1"/>
          <p:nvPr>
            <p:ph idx="2" type="body"/>
          </p:nvPr>
        </p:nvSpPr>
        <p:spPr>
          <a:xfrm>
            <a:off x="228600" y="1762175"/>
            <a:ext cx="4040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en-US" sz="3200">
                <a:solidFill>
                  <a:srgbClr val="002060"/>
                </a:solidFill>
              </a:rPr>
              <a:t>Chitin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In arthropod </a:t>
            </a:r>
            <a:r>
              <a:rPr b="1" lang="en-US" sz="2800">
                <a:solidFill>
                  <a:srgbClr val="002060"/>
                </a:solidFill>
              </a:rPr>
              <a:t>exoskeletons</a:t>
            </a:r>
            <a:r>
              <a:rPr lang="en-US" sz="2800"/>
              <a:t> </a:t>
            </a:r>
            <a:r>
              <a:rPr lang="en-US" sz="2400"/>
              <a:t>(crustaceans, insects and spiders)</a:t>
            </a:r>
            <a:r>
              <a:rPr lang="en-US" sz="2600"/>
              <a:t> </a:t>
            </a:r>
            <a:r>
              <a:rPr lang="en-US" sz="2800"/>
              <a:t>and fungal* cell walls</a:t>
            </a:r>
            <a:endParaRPr sz="2800"/>
          </a:p>
        </p:txBody>
      </p:sp>
      <p:sp>
        <p:nvSpPr>
          <p:cNvPr id="213" name="Google Shape;213;p24"/>
          <p:cNvSpPr txBox="1"/>
          <p:nvPr>
            <p:ph idx="3" type="body"/>
          </p:nvPr>
        </p:nvSpPr>
        <p:spPr>
          <a:xfrm>
            <a:off x="4038600" y="1295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Plants</a:t>
            </a:r>
            <a:endParaRPr sz="3600"/>
          </a:p>
        </p:txBody>
      </p:sp>
      <p:sp>
        <p:nvSpPr>
          <p:cNvPr id="214" name="Google Shape;214;p24"/>
          <p:cNvSpPr/>
          <p:nvPr/>
        </p:nvSpPr>
        <p:spPr>
          <a:xfrm>
            <a:off x="0" y="6519446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 fungus is not an animal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evolution.berkeley.edu/evolibrary/images/lobster_cartoon2.gif"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466" y="4518526"/>
            <a:ext cx="2452334" cy="1882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etafysica.nl/wings/chitin.jpg" id="216" name="Google Shape;216;p24"/>
          <p:cNvPicPr preferRelativeResize="0"/>
          <p:nvPr/>
        </p:nvPicPr>
        <p:blipFill rotWithShape="1">
          <a:blip r:embed="rId4">
            <a:alphaModFix/>
          </a:blip>
          <a:srcRect b="46101" l="0" r="0" t="0"/>
          <a:stretch/>
        </p:blipFill>
        <p:spPr>
          <a:xfrm>
            <a:off x="3429000" y="5029200"/>
            <a:ext cx="4800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/>
          <p:nvPr/>
        </p:nvSpPr>
        <p:spPr>
          <a:xfrm>
            <a:off x="7165573" y="6629400"/>
            <a:ext cx="197842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http://www.metafysica.nl/wings/chitin.jpg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4" type="body"/>
          </p:nvPr>
        </p:nvSpPr>
        <p:spPr>
          <a:xfrm>
            <a:off x="4038600" y="1847251"/>
            <a:ext cx="5105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37"/>
              <a:buChar char="•"/>
            </a:pPr>
            <a:r>
              <a:rPr b="1" lang="en-US" sz="3237">
                <a:solidFill>
                  <a:srgbClr val="002060"/>
                </a:solidFill>
              </a:rPr>
              <a:t>Cellulose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–"/>
            </a:pPr>
            <a:r>
              <a:rPr lang="en-US" sz="2775"/>
              <a:t>In cell </a:t>
            </a:r>
            <a:r>
              <a:rPr b="1" lang="en-US" sz="2775">
                <a:solidFill>
                  <a:srgbClr val="002060"/>
                </a:solidFill>
              </a:rPr>
              <a:t>walls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Char char="–"/>
            </a:pPr>
            <a:r>
              <a:rPr lang="en-US" sz="2775"/>
              <a:t>Most organisms lack enzymes to break down to use for energy…but it’s the </a:t>
            </a:r>
            <a:r>
              <a:rPr b="1" lang="en-US" sz="2775">
                <a:solidFill>
                  <a:srgbClr val="002060"/>
                </a:solidFill>
              </a:rPr>
              <a:t>FIBER</a:t>
            </a:r>
            <a:r>
              <a:rPr lang="en-US" sz="2775">
                <a:solidFill>
                  <a:srgbClr val="002060"/>
                </a:solidFill>
              </a:rPr>
              <a:t> </a:t>
            </a:r>
            <a:r>
              <a:rPr lang="en-US" sz="2775"/>
              <a:t>that is so important in your diet!</a:t>
            </a:r>
            <a:endParaRPr sz="2775"/>
          </a:p>
        </p:txBody>
      </p:sp>
      <p:sp>
        <p:nvSpPr>
          <p:cNvPr id="219" name="Google Shape;219;p24"/>
          <p:cNvSpPr/>
          <p:nvPr/>
        </p:nvSpPr>
        <p:spPr>
          <a:xfrm>
            <a:off x="2438400" y="6642556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http://evolution.berkeley.edu/evolibrary/article/arthropods_06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Polysaccharides - Structural</a:t>
            </a:r>
            <a:endParaRPr/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228600" y="1458913"/>
            <a:ext cx="2438400" cy="456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Both chitin and cellulose use modified glucose that form chains like strings of pearls.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http://www.bio.miami.edu/~cmallery/150/chemistry/c8.5x8.cellulose.jpg" id="227" name="Google Shape;2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600200"/>
            <a:ext cx="6304526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>
            <a:off x="3048000" y="6611779"/>
            <a:ext cx="6096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http://dennisliu-biology.blogspot.com/2011/02/macromolecules-carbohydrates.html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Polysaccharides - Storage</a:t>
            </a:r>
            <a:endParaRPr/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457200" y="20272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Animals</a:t>
            </a:r>
            <a:endParaRPr sz="3200"/>
          </a:p>
        </p:txBody>
      </p:sp>
      <p:sp>
        <p:nvSpPr>
          <p:cNvPr id="236" name="Google Shape;236;p26"/>
          <p:cNvSpPr txBox="1"/>
          <p:nvPr>
            <p:ph idx="2" type="body"/>
          </p:nvPr>
        </p:nvSpPr>
        <p:spPr>
          <a:xfrm>
            <a:off x="457200" y="26670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en-US" sz="3200">
                <a:solidFill>
                  <a:srgbClr val="002060"/>
                </a:solidFill>
              </a:rPr>
              <a:t>Glycogen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Made and stored in animals</a:t>
            </a:r>
            <a:endParaRPr/>
          </a:p>
          <a:p>
            <a:pPr indent="-228600" lvl="2" marL="11430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Stored in the liver and </a:t>
            </a:r>
            <a:r>
              <a:rPr b="1" lang="en-US" sz="2600">
                <a:solidFill>
                  <a:srgbClr val="002060"/>
                </a:solidFill>
              </a:rPr>
              <a:t>muscle</a:t>
            </a:r>
            <a:r>
              <a:rPr lang="en-US" sz="2600"/>
              <a:t> tissue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Highly branched chains of </a:t>
            </a:r>
            <a:r>
              <a:rPr b="1" lang="en-US" sz="2800">
                <a:solidFill>
                  <a:srgbClr val="002060"/>
                </a:solidFill>
              </a:rPr>
              <a:t>glucose</a:t>
            </a:r>
            <a:r>
              <a:rPr lang="en-US" sz="2800"/>
              <a:t> monomers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37" name="Google Shape;237;p26"/>
          <p:cNvSpPr txBox="1"/>
          <p:nvPr>
            <p:ph idx="3" type="body"/>
          </p:nvPr>
        </p:nvSpPr>
        <p:spPr>
          <a:xfrm>
            <a:off x="4645025" y="20272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Plants</a:t>
            </a:r>
            <a:endParaRPr sz="3200"/>
          </a:p>
        </p:txBody>
      </p:sp>
      <p:sp>
        <p:nvSpPr>
          <p:cNvPr id="238" name="Google Shape;238;p26"/>
          <p:cNvSpPr txBox="1"/>
          <p:nvPr>
            <p:ph idx="4" type="body"/>
          </p:nvPr>
        </p:nvSpPr>
        <p:spPr>
          <a:xfrm>
            <a:off x="4645025" y="25908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en-US" sz="3200">
                <a:solidFill>
                  <a:srgbClr val="002060"/>
                </a:solidFill>
              </a:rPr>
              <a:t>Starch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Made and stored in plants</a:t>
            </a:r>
            <a:endParaRPr/>
          </a:p>
          <a:p>
            <a:pPr indent="-228600" lvl="2" marL="11430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Stored in </a:t>
            </a:r>
            <a:r>
              <a:rPr b="1" lang="en-US" sz="2600">
                <a:solidFill>
                  <a:srgbClr val="002060"/>
                </a:solidFill>
              </a:rPr>
              <a:t>seeds</a:t>
            </a:r>
            <a:r>
              <a:rPr lang="en-US" sz="2600"/>
              <a:t> or specialized organelles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Branched chains of </a:t>
            </a:r>
            <a:r>
              <a:rPr b="1" lang="en-US" sz="2800">
                <a:solidFill>
                  <a:srgbClr val="002060"/>
                </a:solidFill>
              </a:rPr>
              <a:t>glucose</a:t>
            </a:r>
            <a:r>
              <a:rPr lang="en-US" sz="2800"/>
              <a:t> monomers</a:t>
            </a:r>
            <a:endParaRPr sz="2800"/>
          </a:p>
        </p:txBody>
      </p:sp>
      <p:sp>
        <p:nvSpPr>
          <p:cNvPr id="239" name="Google Shape;239;p26"/>
          <p:cNvSpPr txBox="1"/>
          <p:nvPr/>
        </p:nvSpPr>
        <p:spPr>
          <a:xfrm>
            <a:off x="0" y="1219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None/>
            </a:pPr>
            <a:r>
              <a:rPr b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storing Energy in the bonds between monomers.</a:t>
            </a:r>
            <a:endParaRPr b="1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2677425" y="1219200"/>
            <a:ext cx="1295406" cy="761994"/>
          </a:xfrm>
          <a:prstGeom prst="irregularSeal1">
            <a:avLst/>
          </a:prstGeom>
          <a:solidFill>
            <a:srgbClr val="FFFF00">
              <a:alpha val="25882"/>
            </a:srgbClr>
          </a:solidFill>
          <a:ln cap="flat" cmpd="sng" w="25400">
            <a:solidFill>
              <a:srgbClr val="FFFF00">
                <a:alpha val="5568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/>
        </p:nvSpPr>
        <p:spPr>
          <a:xfrm>
            <a:off x="762000" y="152400"/>
            <a:ext cx="7848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tend to use the words “sugar” and “starch” and “carbohydrate” loosely.</a:t>
            </a:r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0" y="1219200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say a food is “high in carbohydrates” do we mean  the food is high in “sugar” or “starch” or both?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Potatoes and bread “starchy” foods and are “high in carbohydrates” due to the starch they contain.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Fruits are “high in carbohydrates”  but we would never say they were “starchy” - they contain almost all simple carbohydrates such as sucrose, fructose.</a:t>
            </a:r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0" y="4267200"/>
            <a:ext cx="91440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tend to say “high in carbohydrates” for foods with a high level of the complex carbohydrates known as starch. And for foods that have high levels of the simplex carbohydrates, we tend to say they are “high in sugar”.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But sugar and starch are really the same thing! They’re both made from glucose.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000"/>
              <a:t>Let’s Fill in Your Macromolecule Table for Carbohydrates!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2400"/>
              <a:t>(This table was at the end of your last set of notes)</a:t>
            </a:r>
            <a:endParaRPr sz="2400"/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2286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{8D88DB54-500D-4EC9-9160-EC44D44408EB}</a:tableStyleId>
              </a:tblPr>
              <a:tblGrid>
                <a:gridCol w="2514600"/>
                <a:gridCol w="6172200"/>
              </a:tblGrid>
              <a:tr h="8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Macromolecule</a:t>
                      </a:r>
                      <a:endParaRPr b="1" sz="2800"/>
                    </a:p>
                  </a:txBody>
                  <a:tcPr marT="45725" marB="45725" marR="86625" marL="86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Carbohydrates</a:t>
                      </a:r>
                      <a:endParaRPr sz="2800"/>
                    </a:p>
                  </a:txBody>
                  <a:tcPr marT="45725" marB="45725" marR="86625" marL="86625"/>
                </a:tc>
              </a:tr>
              <a:tr h="8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Types of atoms</a:t>
                      </a:r>
                      <a:endParaRPr sz="2800"/>
                    </a:p>
                  </a:txBody>
                  <a:tcPr marT="45725" marB="45725" marR="86625" marL="86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Carbon, Hydrogen and Oxygen</a:t>
                      </a:r>
                      <a:endParaRPr sz="2800"/>
                    </a:p>
                  </a:txBody>
                  <a:tcPr marT="45725" marB="45725" marR="86625" marL="86625"/>
                </a:tc>
              </a:tr>
              <a:tr h="8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Monomers made of</a:t>
                      </a:r>
                      <a:endParaRPr sz="2800"/>
                    </a:p>
                  </a:txBody>
                  <a:tcPr marT="45725" marB="45725" marR="86625" marL="86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Monosaccharides</a:t>
                      </a:r>
                      <a:endParaRPr sz="2800"/>
                    </a:p>
                  </a:txBody>
                  <a:tcPr marT="45725" marB="45725" marR="86625" marL="86625"/>
                </a:tc>
              </a:tr>
              <a:tr h="8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Function(s)</a:t>
                      </a:r>
                      <a:endParaRPr sz="2800"/>
                    </a:p>
                  </a:txBody>
                  <a:tcPr marT="45725" marB="45725" marR="86625" marL="86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Energy Storage, or Cell Structure</a:t>
                      </a:r>
                      <a:endParaRPr sz="2800"/>
                    </a:p>
                  </a:txBody>
                  <a:tcPr marT="45725" marB="45725" marR="86625" marL="86625"/>
                </a:tc>
              </a:tr>
              <a:tr h="8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Examples</a:t>
                      </a:r>
                      <a:endParaRPr sz="2800"/>
                    </a:p>
                  </a:txBody>
                  <a:tcPr marT="45725" marB="45725" marR="86625" marL="86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Glucose, Lactose, Cellulose</a:t>
                      </a:r>
                      <a:endParaRPr sz="2800"/>
                    </a:p>
                  </a:txBody>
                  <a:tcPr marT="45725" marB="45725" marR="86625" marL="86625"/>
                </a:tc>
              </a:tr>
              <a:tr h="8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Sketch</a:t>
                      </a:r>
                      <a:endParaRPr sz="2800"/>
                    </a:p>
                  </a:txBody>
                  <a:tcPr marT="45725" marB="45725" marR="86625" marL="86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(sketch out a monosaccharide)</a:t>
                      </a:r>
                      <a:endParaRPr sz="2800"/>
                    </a:p>
                  </a:txBody>
                  <a:tcPr marT="45725" marB="45725" marR="86625" marL="866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-20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4800" u="sng"/>
              <a:t>Carbohydrates</a:t>
            </a:r>
            <a:r>
              <a:rPr lang="en-US" sz="4800" u="sng"/>
              <a:t> </a:t>
            </a:r>
            <a:endParaRPr b="1" sz="4800" u="sng">
              <a:solidFill>
                <a:srgbClr val="002060"/>
              </a:solidFill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940600"/>
            <a:ext cx="8686800" cy="24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354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Made up of C, H, and O</a:t>
            </a:r>
            <a:endParaRPr sz="3600"/>
          </a:p>
          <a:p>
            <a:pPr indent="-349885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b="1" lang="en-US" sz="3600"/>
              <a:t>STOP AND THINK!</a:t>
            </a:r>
            <a:endParaRPr sz="3600"/>
          </a:p>
          <a:p>
            <a:pPr indent="-349885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lang="en-US" sz="3600"/>
              <a:t>Why do you think they call them CARBO</a:t>
            </a:r>
            <a:r>
              <a:rPr lang="en-US" sz="3600" u="sng"/>
              <a:t>hydrates</a:t>
            </a:r>
            <a:r>
              <a:rPr lang="en-US" sz="3600"/>
              <a:t>?</a:t>
            </a:r>
            <a:endParaRPr sz="3600"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600"/>
          </a:p>
          <a:p>
            <a:pPr indent="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350" y="3733900"/>
            <a:ext cx="5492923" cy="31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-20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4800" u="sng"/>
              <a:t>Carbohydrates</a:t>
            </a:r>
            <a:r>
              <a:rPr lang="en-US" sz="4800" u="sng"/>
              <a:t> </a:t>
            </a:r>
            <a:endParaRPr b="1" sz="4800" u="sng">
              <a:solidFill>
                <a:srgbClr val="002060"/>
              </a:solidFill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" y="463075"/>
            <a:ext cx="8686800" cy="4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600"/>
          </a:p>
          <a:p>
            <a:pPr indent="-3835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This group contains simple and complex </a:t>
            </a:r>
            <a:r>
              <a:rPr b="1" lang="en-US" sz="3600">
                <a:solidFill>
                  <a:srgbClr val="002060"/>
                </a:solidFill>
              </a:rPr>
              <a:t>sugars</a:t>
            </a:r>
            <a:endParaRPr sz="3600"/>
          </a:p>
          <a:p>
            <a:pPr indent="-349885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lang="en-US" sz="3600"/>
              <a:t>Typically end in letters </a:t>
            </a:r>
            <a:r>
              <a:rPr b="1" lang="en-US" sz="3600" u="sng">
                <a:solidFill>
                  <a:srgbClr val="FF0000"/>
                </a:solidFill>
              </a:rPr>
              <a:t>–ose</a:t>
            </a:r>
            <a:endParaRPr b="1" sz="3600" u="sng">
              <a:solidFill>
                <a:srgbClr val="FF0000"/>
              </a:solidFill>
            </a:endParaRPr>
          </a:p>
          <a:p>
            <a:pPr indent="-349885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lang="en-US" sz="3600"/>
              <a:t>3 Forms: </a:t>
            </a:r>
            <a:endParaRPr sz="3600"/>
          </a:p>
          <a:p>
            <a:pPr indent="-278130" lvl="2" marL="11430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Monosaccharides, i.e. gluc</a:t>
            </a:r>
            <a:r>
              <a:rPr lang="en-US" sz="3000" u="sng">
                <a:solidFill>
                  <a:srgbClr val="FF0000"/>
                </a:solidFill>
              </a:rPr>
              <a:t>ose</a:t>
            </a:r>
            <a:endParaRPr sz="3000" u="sng">
              <a:solidFill>
                <a:srgbClr val="FF0000"/>
              </a:solidFill>
            </a:endParaRPr>
          </a:p>
          <a:p>
            <a:pPr indent="-278130" lvl="2" marL="11430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Disaccharides, i.e. sucr</a:t>
            </a:r>
            <a:r>
              <a:rPr lang="en-US" sz="3000" u="sng">
                <a:solidFill>
                  <a:srgbClr val="FF0000"/>
                </a:solidFill>
              </a:rPr>
              <a:t>ose</a:t>
            </a:r>
            <a:endParaRPr sz="3000" u="sng">
              <a:solidFill>
                <a:srgbClr val="FF0000"/>
              </a:solidFill>
            </a:endParaRPr>
          </a:p>
          <a:p>
            <a:pPr indent="-278130" lvl="2" marL="11430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Polysaccharides, i.e. </a:t>
            </a:r>
            <a:r>
              <a:rPr lang="en-US" sz="3000">
                <a:solidFill>
                  <a:srgbClr val="000000"/>
                </a:solidFill>
              </a:rPr>
              <a:t>cellul</a:t>
            </a:r>
            <a:r>
              <a:rPr lang="en-US" sz="3000" u="sng">
                <a:solidFill>
                  <a:srgbClr val="FF0000"/>
                </a:solidFill>
              </a:rPr>
              <a:t>ose</a:t>
            </a:r>
            <a:endParaRPr sz="3000" u="sng">
              <a:solidFill>
                <a:srgbClr val="FF0000"/>
              </a:solidFill>
            </a:endParaRPr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835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Can be broken down to provide a source of usable chemical </a:t>
            </a:r>
            <a:r>
              <a:rPr b="1" lang="en-US" sz="3600">
                <a:solidFill>
                  <a:srgbClr val="002060"/>
                </a:solidFill>
              </a:rPr>
              <a:t>energy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2558" t="0"/>
          <a:stretch/>
        </p:blipFill>
        <p:spPr>
          <a:xfrm>
            <a:off x="6242365" y="3821940"/>
            <a:ext cx="2901635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type="title"/>
          </p:nvPr>
        </p:nvSpPr>
        <p:spPr>
          <a:xfrm>
            <a:off x="457200" y="-144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Monosaccharides: “</a:t>
            </a:r>
            <a:r>
              <a:rPr b="1" lang="en-US" u="sng">
                <a:solidFill>
                  <a:srgbClr val="002060"/>
                </a:solidFill>
              </a:rPr>
              <a:t>1</a:t>
            </a:r>
            <a:r>
              <a:rPr lang="en-US" u="sng"/>
              <a:t>”</a:t>
            </a:r>
            <a:endParaRPr u="sng"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298775" y="914400"/>
            <a:ext cx="5943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657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"/>
              <a:buNone/>
            </a:pPr>
            <a:r>
              <a:t/>
            </a:r>
            <a:endParaRPr sz="555"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a.k.a. Simple Sugars</a:t>
            </a:r>
            <a:endParaRPr/>
          </a:p>
          <a:p>
            <a:pPr indent="-307657" lvl="0" marL="342900" rtl="0" algn="l">
              <a:lnSpc>
                <a:spcPct val="80000"/>
              </a:lnSpc>
              <a:spcBef>
                <a:spcPts val="111"/>
              </a:spcBef>
              <a:spcAft>
                <a:spcPts val="0"/>
              </a:spcAft>
              <a:buClr>
                <a:schemeClr val="dk1"/>
              </a:buClr>
              <a:buSzPts val="555"/>
              <a:buNone/>
            </a:pPr>
            <a:r>
              <a:t/>
            </a:r>
            <a:endParaRPr sz="555"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B5394"/>
              </a:buClr>
              <a:buSzPts val="2960"/>
              <a:buChar char="•"/>
            </a:pPr>
            <a:r>
              <a:rPr b="1" lang="en-US" sz="2960">
                <a:solidFill>
                  <a:srgbClr val="0B5394"/>
                </a:solidFill>
              </a:rPr>
              <a:t>E.g. Glucose</a:t>
            </a:r>
            <a:endParaRPr b="1">
              <a:solidFill>
                <a:srgbClr val="0B5394"/>
              </a:solidFill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VERY, VERY important!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Produced during </a:t>
            </a:r>
            <a:r>
              <a:rPr b="1" lang="en-US" sz="2590">
                <a:solidFill>
                  <a:srgbClr val="002060"/>
                </a:solidFill>
              </a:rPr>
              <a:t>photosynthesis</a:t>
            </a:r>
            <a:r>
              <a:rPr lang="en-US" sz="2590"/>
              <a:t> and the primary form of energy for almost all organisms</a:t>
            </a:r>
            <a:endParaRPr/>
          </a:p>
          <a:p>
            <a:pPr indent="-250507" lvl="1" marL="742950" rtl="0" algn="l">
              <a:lnSpc>
                <a:spcPct val="80000"/>
              </a:lnSpc>
              <a:spcBef>
                <a:spcPts val="111"/>
              </a:spcBef>
              <a:spcAft>
                <a:spcPts val="0"/>
              </a:spcAft>
              <a:buClr>
                <a:schemeClr val="dk1"/>
              </a:buClr>
              <a:buSzPts val="555"/>
              <a:buNone/>
            </a:pPr>
            <a:r>
              <a:t/>
            </a:r>
            <a:endParaRPr sz="555"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B5394"/>
              </a:buClr>
              <a:buSzPts val="2960"/>
              <a:buChar char="•"/>
            </a:pPr>
            <a:r>
              <a:rPr b="1" lang="en-US" sz="2960">
                <a:solidFill>
                  <a:srgbClr val="0B5394"/>
                </a:solidFill>
              </a:rPr>
              <a:t>E.g. Fructose</a:t>
            </a:r>
            <a:endParaRPr b="1">
              <a:solidFill>
                <a:srgbClr val="0B5394"/>
              </a:solidFill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Fruit sugar</a:t>
            </a:r>
            <a:endParaRPr/>
          </a:p>
          <a:p>
            <a:pPr indent="-121284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What atom is at each bend in the ring?</a:t>
            </a:r>
            <a:endParaRPr/>
          </a:p>
          <a:p>
            <a:pPr indent="-121284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descr="http://cdavies.files.wordpress.com/2009/01/glucose-fructose-sucrose.jpg" id="117" name="Google Shape;117;p17"/>
          <p:cNvPicPr preferRelativeResize="0"/>
          <p:nvPr/>
        </p:nvPicPr>
        <p:blipFill rotWithShape="1">
          <a:blip r:embed="rId4">
            <a:alphaModFix/>
          </a:blip>
          <a:srcRect b="54701" l="55000" r="28603" t="38091"/>
          <a:stretch/>
        </p:blipFill>
        <p:spPr>
          <a:xfrm>
            <a:off x="6781800" y="6117465"/>
            <a:ext cx="1499315" cy="494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http://cdavies.files.wordpress.com/2009/01/glucose-fructose-sucrose.jpg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 flipH="1" rot="10800000">
            <a:off x="4517993" y="4851451"/>
            <a:ext cx="2229900" cy="709200"/>
          </a:xfrm>
          <a:prstGeom prst="straightConnector1">
            <a:avLst/>
          </a:prstGeom>
          <a:noFill/>
          <a:ln cap="flat" cmpd="sng" w="28575">
            <a:solidFill>
              <a:srgbClr val="2703FD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http://cdavies.files.wordpress.com/2009/01/glucose-fructose-sucrose.jpg" id="120" name="Google Shape;120;p17"/>
          <p:cNvPicPr preferRelativeResize="0"/>
          <p:nvPr/>
        </p:nvPicPr>
        <p:blipFill rotWithShape="1">
          <a:blip r:embed="rId4">
            <a:alphaModFix/>
          </a:blip>
          <a:srcRect b="53333" l="16219" r="69413" t="41252"/>
          <a:stretch/>
        </p:blipFill>
        <p:spPr>
          <a:xfrm>
            <a:off x="7122017" y="3438659"/>
            <a:ext cx="1313646" cy="37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5361" y="861449"/>
            <a:ext cx="2119312" cy="257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304800" y="294381"/>
            <a:ext cx="8534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NOW DRAW </a:t>
            </a:r>
            <a:r>
              <a:rPr b="1" i="0" lang="en-US" sz="4400" u="sng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r>
              <a:rPr b="1" i="0" lang="en-US" sz="44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 IN YOUR NOTES</a:t>
            </a:r>
            <a:endParaRPr b="1" i="0" sz="4400" u="none" cap="none" strike="noStrike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740048"/>
            <a:ext cx="4114800" cy="499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04800" y="-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Isomers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Choose one monosaccharide below and count up how many C’s, H’s, and O’s it has.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All 3 have the formula C</a:t>
            </a:r>
            <a:r>
              <a:rPr baseline="-25000" lang="en-US"/>
              <a:t>6</a:t>
            </a:r>
            <a:r>
              <a:rPr lang="en-US"/>
              <a:t>H</a:t>
            </a:r>
            <a:r>
              <a:rPr baseline="-25000" lang="en-US"/>
              <a:t>12</a:t>
            </a:r>
            <a:r>
              <a:rPr lang="en-US"/>
              <a:t>O</a:t>
            </a:r>
            <a:r>
              <a:rPr baseline="-25000" lang="en-US"/>
              <a:t>6.</a:t>
            </a:r>
            <a:r>
              <a:rPr lang="en-US"/>
              <a:t> </a:t>
            </a:r>
            <a:endParaRPr/>
          </a:p>
        </p:txBody>
      </p:sp>
      <p:pic>
        <p:nvPicPr>
          <p:cNvPr descr="http://www.sonefe.org/biomolecules/isomers.jpg"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3200"/>
            <a:ext cx="9039226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http://www.sonefe.org/online-biyoloji-dersleri/grade-10/carbohydrates/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981200" y="1524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compounds with the same chemical </a:t>
            </a:r>
            <a:r>
              <a:rPr b="1" i="0" lang="en-US" sz="3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formula</a:t>
            </a: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different </a:t>
            </a:r>
            <a:r>
              <a:rPr b="1" i="0" lang="en-US" sz="3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 b="1" i="0" sz="3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457200" y="-210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Disaccharides: “</a:t>
            </a:r>
            <a:r>
              <a:rPr b="1" lang="en-US" u="sng">
                <a:solidFill>
                  <a:srgbClr val="002060"/>
                </a:solidFill>
              </a:rPr>
              <a:t>2</a:t>
            </a:r>
            <a:r>
              <a:rPr lang="en-US" u="sng"/>
              <a:t>”</a:t>
            </a:r>
            <a:endParaRPr u="sng"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304800" y="8358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Two monosaccharides bonded together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 dash (—) below represents “bonded to”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Examples:</a:t>
            </a:r>
            <a:endParaRPr sz="10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/>
              <a:t>glucose – glucose	=  maltose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/>
              <a:t>glucose – fructose	=  sucrose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/>
              <a:t>glucose – galactose  =  lactose</a:t>
            </a:r>
            <a:endParaRPr/>
          </a:p>
        </p:txBody>
      </p:sp>
      <p:pic>
        <p:nvPicPr>
          <p:cNvPr descr="http://cdavies.files.wordpress.com/2009/01/glucose-fructose-sucrose.jpg" id="145" name="Google Shape;145;p20"/>
          <p:cNvPicPr preferRelativeResize="0"/>
          <p:nvPr/>
        </p:nvPicPr>
        <p:blipFill rotWithShape="1">
          <a:blip r:embed="rId3">
            <a:alphaModFix/>
          </a:blip>
          <a:srcRect b="6834" l="23291" r="25273" t="54347"/>
          <a:stretch/>
        </p:blipFill>
        <p:spPr>
          <a:xfrm>
            <a:off x="6316980" y="2972025"/>
            <a:ext cx="282702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304800" y="5725180"/>
            <a:ext cx="883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think these monomers get bonded together??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5592725" y="3619738"/>
            <a:ext cx="5334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57200" y="6182380"/>
            <a:ext cx="883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Dehydration Synthesis!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0" y="1524000"/>
            <a:ext cx="606422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Glucose         +         Glucose          →</a:t>
            </a:r>
            <a:endParaRPr b="1" sz="28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6007553" y="1534180"/>
            <a:ext cx="307135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Maltose    + H</a:t>
            </a:r>
            <a:r>
              <a:rPr b="1" baseline="-25000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hydr" id="155" name="Google Shape;155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133600"/>
            <a:ext cx="5334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>
            <p:ph type="title"/>
          </p:nvPr>
        </p:nvSpPr>
        <p:spPr>
          <a:xfrm>
            <a:off x="301625" y="228600"/>
            <a:ext cx="85407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Building Up </a:t>
            </a:r>
            <a:r>
              <a:rPr b="1" lang="en-US" sz="2000"/>
              <a:t>(what is this process called??)</a:t>
            </a:r>
            <a:r>
              <a:rPr lang="en-US" sz="2000"/>
              <a:t>	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219200" y="403860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cxnSp>
        <p:nvCxnSpPr>
          <p:cNvPr id="158" name="Google Shape;158;p21"/>
          <p:cNvCxnSpPr/>
          <p:nvPr/>
        </p:nvCxnSpPr>
        <p:spPr>
          <a:xfrm>
            <a:off x="1295400" y="1981200"/>
            <a:ext cx="914400" cy="762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1"/>
          <p:cNvCxnSpPr/>
          <p:nvPr/>
        </p:nvCxnSpPr>
        <p:spPr>
          <a:xfrm>
            <a:off x="4114800" y="1981200"/>
            <a:ext cx="1143000" cy="838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1"/>
          <p:cNvCxnSpPr/>
          <p:nvPr/>
        </p:nvCxnSpPr>
        <p:spPr>
          <a:xfrm flipH="1">
            <a:off x="5334000" y="2057400"/>
            <a:ext cx="1676400" cy="2667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1"/>
          <p:cNvCxnSpPr/>
          <p:nvPr/>
        </p:nvCxnSpPr>
        <p:spPr>
          <a:xfrm flipH="1">
            <a:off x="6705600" y="2057400"/>
            <a:ext cx="1905000" cy="2895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1"/>
          <p:cNvSpPr/>
          <p:nvPr/>
        </p:nvSpPr>
        <p:spPr>
          <a:xfrm rot="-2652441">
            <a:off x="6299226" y="5158418"/>
            <a:ext cx="621065" cy="616593"/>
          </a:xfrm>
          <a:prstGeom prst="teardrop">
            <a:avLst>
              <a:gd fmla="val 166782" name="adj"/>
            </a:avLst>
          </a:prstGeom>
          <a:noFill/>
          <a:ln cap="flat" cmpd="sng" w="635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-19892" y="990600"/>
            <a:ext cx="596349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Monosaccharide + Monosaccharide  →</a:t>
            </a:r>
            <a:endParaRPr b="1" sz="2800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5943600" y="990600"/>
            <a:ext cx="301396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Disaccharide + H</a:t>
            </a:r>
            <a:r>
              <a:rPr b="1" baseline="-25000" lang="en-US" sz="28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8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5715000" y="404878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3581400" y="5980425"/>
            <a:ext cx="312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baseline="-25000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4343400" y="5029200"/>
            <a:ext cx="3124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baseline="-25000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0" y="4795897"/>
            <a:ext cx="22860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chemical formula for glucose?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7239000" y="4419600"/>
            <a:ext cx="19812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formula for maltose?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0" y="4907340"/>
            <a:ext cx="3200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formula for sucrose?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876800" y="4876800"/>
            <a:ext cx="4191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chemical formulas for glucose and fructose?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crose" id="176" name="Google Shape;176;p22"/>
          <p:cNvPicPr preferRelativeResize="0"/>
          <p:nvPr/>
        </p:nvPicPr>
        <p:blipFill rotWithShape="1">
          <a:blip r:embed="rId3">
            <a:alphaModFix/>
          </a:blip>
          <a:srcRect b="24992" l="0" r="0" t="0"/>
          <a:stretch/>
        </p:blipFill>
        <p:spPr>
          <a:xfrm>
            <a:off x="0" y="2209800"/>
            <a:ext cx="9183624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129046" y="1457980"/>
            <a:ext cx="357706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Sucrose     + H</a:t>
            </a:r>
            <a:r>
              <a:rPr b="1" baseline="-25000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1" sz="28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4343400" y="1457980"/>
            <a:ext cx="428469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        +        Fructose</a:t>
            </a:r>
            <a:endParaRPr b="1" sz="28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>
            <p:ph type="title"/>
          </p:nvPr>
        </p:nvSpPr>
        <p:spPr>
          <a:xfrm>
            <a:off x="301625" y="228600"/>
            <a:ext cx="85407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Example: Breaking Down </a:t>
            </a:r>
            <a:r>
              <a:rPr b="1" lang="en-US" sz="1979"/>
              <a:t>(what is this process called??) </a:t>
            </a:r>
            <a:endParaRPr sz="1979"/>
          </a:p>
        </p:txBody>
      </p:sp>
      <p:sp>
        <p:nvSpPr>
          <p:cNvPr id="180" name="Google Shape;180;p22"/>
          <p:cNvSpPr txBox="1"/>
          <p:nvPr/>
        </p:nvSpPr>
        <p:spPr>
          <a:xfrm>
            <a:off x="4876800" y="412498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baseline="-2500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22"/>
          <p:cNvCxnSpPr/>
          <p:nvPr/>
        </p:nvCxnSpPr>
        <p:spPr>
          <a:xfrm>
            <a:off x="1295400" y="1905000"/>
            <a:ext cx="76200" cy="533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2"/>
          <p:cNvCxnSpPr/>
          <p:nvPr/>
        </p:nvCxnSpPr>
        <p:spPr>
          <a:xfrm>
            <a:off x="2819400" y="1981200"/>
            <a:ext cx="762000" cy="762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2"/>
          <p:cNvCxnSpPr/>
          <p:nvPr/>
        </p:nvCxnSpPr>
        <p:spPr>
          <a:xfrm>
            <a:off x="4953000" y="1905000"/>
            <a:ext cx="457200" cy="762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2"/>
          <p:cNvCxnSpPr/>
          <p:nvPr/>
        </p:nvCxnSpPr>
        <p:spPr>
          <a:xfrm flipH="1">
            <a:off x="7772400" y="1905000"/>
            <a:ext cx="76200" cy="609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2"/>
          <p:cNvSpPr/>
          <p:nvPr/>
        </p:nvSpPr>
        <p:spPr>
          <a:xfrm rot="-2652441">
            <a:off x="3403627" y="2759389"/>
            <a:ext cx="621065" cy="616593"/>
          </a:xfrm>
          <a:prstGeom prst="teardrop">
            <a:avLst>
              <a:gd fmla="val 166782" name="adj"/>
            </a:avLst>
          </a:prstGeom>
          <a:noFill/>
          <a:ln cap="flat" cmpd="sng" w="635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3669424" y="924580"/>
            <a:ext cx="547457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Monosaccharide + Monosaccharide</a:t>
            </a:r>
            <a:endParaRPr b="1" sz="2800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76200" y="914400"/>
            <a:ext cx="372592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Disaccharide + H</a:t>
            </a:r>
            <a:r>
              <a:rPr b="1" baseline="-25000" lang="en-US" sz="28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8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   </a:t>
            </a: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6781800" y="412498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    C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baseline="-2500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0" y="4124980"/>
            <a:ext cx="3124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baseline="-2500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2895600" y="4124980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 H</a:t>
            </a: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baseline="-2500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191000" y="4191000"/>
            <a:ext cx="1295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1" baseline="-2500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