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1" r:id="rId4"/>
    <p:sldMasterId id="2147483692" r:id="rId5"/>
    <p:sldMasterId id="214748369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y="6858000" cx="9144000"/>
  <p:notesSz cx="6858000" cy="9144000"/>
  <p:embeddedFontLst>
    <p:embeddedFont>
      <p:font typeface="Arial Narrow"/>
      <p:regular r:id="rId39"/>
      <p:bold r:id="rId40"/>
      <p:italic r:id="rId41"/>
      <p:boldItalic r:id="rId42"/>
    </p:embeddedFont>
    <p:embeddedFont>
      <p:font typeface="Century Gothic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bold.fntdata"/><Relationship Id="rId20" Type="http://schemas.openxmlformats.org/officeDocument/2006/relationships/slide" Target="slides/slide13.xml"/><Relationship Id="rId42" Type="http://schemas.openxmlformats.org/officeDocument/2006/relationships/font" Target="fonts/ArialNarrow-boldItalic.fntdata"/><Relationship Id="rId41" Type="http://schemas.openxmlformats.org/officeDocument/2006/relationships/font" Target="fonts/ArialNarrow-italic.fntdata"/><Relationship Id="rId22" Type="http://schemas.openxmlformats.org/officeDocument/2006/relationships/slide" Target="slides/slide15.xml"/><Relationship Id="rId44" Type="http://schemas.openxmlformats.org/officeDocument/2006/relationships/font" Target="fonts/CenturyGothic-bold.fntdata"/><Relationship Id="rId21" Type="http://schemas.openxmlformats.org/officeDocument/2006/relationships/slide" Target="slides/slide14.xml"/><Relationship Id="rId43" Type="http://schemas.openxmlformats.org/officeDocument/2006/relationships/font" Target="fonts/CenturyGothic-regular.fntdata"/><Relationship Id="rId24" Type="http://schemas.openxmlformats.org/officeDocument/2006/relationships/slide" Target="slides/slide17.xml"/><Relationship Id="rId46" Type="http://schemas.openxmlformats.org/officeDocument/2006/relationships/font" Target="fonts/CenturyGothic-boldItalic.fntdata"/><Relationship Id="rId23" Type="http://schemas.openxmlformats.org/officeDocument/2006/relationships/slide" Target="slides/slide16.xml"/><Relationship Id="rId45" Type="http://schemas.openxmlformats.org/officeDocument/2006/relationships/font" Target="fonts/CenturyGothic-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slide" Target="slides/slide30.xml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ArialNarrow-regular.fntdata"/><Relationship Id="rId16" Type="http://schemas.openxmlformats.org/officeDocument/2006/relationships/slide" Target="slides/slide9.xml"/><Relationship Id="rId38" Type="http://schemas.openxmlformats.org/officeDocument/2006/relationships/slide" Target="slides/slide31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6" name="Google Shape;49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7" name="Google Shape;4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9" name="Google Shape;599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0" name="Google Shape;6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7" name="Google Shape;607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8" name="Google Shape;6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5" name="Google Shape;61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6" name="Google Shape;61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gravitational tidal forces from nearby Jupiter generate enough forces to crack the ice as seen in the picture. There may be enough energy there to also catalyze life.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4" name="Google Shape;62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" name="Google Shape;62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3" name="Google Shape;63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424aa4fd36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424aa4fd3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424aa4fd36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24aa4fd3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424aa4fd3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424aa4fd36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424aa4fd36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424aa4fd3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424aa4fd36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/>
          <p:nvPr/>
        </p:nvSpPr>
        <p:spPr>
          <a:xfrm>
            <a:off x="228600" y="3200400"/>
            <a:ext cx="8763000" cy="1341438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NABNR2" id="23" name="Google Shape;23;p2"/>
          <p:cNvPicPr preferRelativeResize="0"/>
          <p:nvPr/>
        </p:nvPicPr>
        <p:blipFill rotWithShape="1">
          <a:blip r:embed="rId2">
            <a:alphaModFix/>
          </a:blip>
          <a:srcRect b="-36960" l="-900" r="-1" t="-1314"/>
          <a:stretch/>
        </p:blipFill>
        <p:spPr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/>
          <p:nvPr/>
        </p:nvSpPr>
        <p:spPr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2"/>
          <p:cNvSpPr txBox="1"/>
          <p:nvPr>
            <p:ph type="ctrTitle"/>
          </p:nvPr>
        </p:nvSpPr>
        <p:spPr>
          <a:xfrm>
            <a:off x="1143000" y="1981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6" name="Google Shape;26;p2"/>
          <p:cNvSpPr txBox="1"/>
          <p:nvPr>
            <p:ph idx="1" type="subTitle"/>
          </p:nvPr>
        </p:nvSpPr>
        <p:spPr>
          <a:xfrm>
            <a:off x="2038350" y="4351338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0" type="dt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3" name="Google Shape;83;p11"/>
          <p:cNvSpPr txBox="1"/>
          <p:nvPr>
            <p:ph idx="1" type="body"/>
          </p:nvPr>
        </p:nvSpPr>
        <p:spPr>
          <a:xfrm rot="5400000">
            <a:off x="2895600" y="27305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4" name="Google Shape;84;p11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5" name="Google Shape;85;p11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6" name="Google Shape;86;p11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/>
          <p:nvPr>
            <p:ph type="title"/>
          </p:nvPr>
        </p:nvSpPr>
        <p:spPr>
          <a:xfrm rot="5400000">
            <a:off x="5178425" y="2555875"/>
            <a:ext cx="537845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9" name="Google Shape;89;p12"/>
          <p:cNvSpPr txBox="1"/>
          <p:nvPr>
            <p:ph idx="1" type="body"/>
          </p:nvPr>
        </p:nvSpPr>
        <p:spPr>
          <a:xfrm rot="5400000">
            <a:off x="1216025" y="688975"/>
            <a:ext cx="537845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0" name="Google Shape;90;p12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1" name="Google Shape;91;p12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 and Clip Art" type="txAndClipArt">
  <p:cSld name="TEXT_AND_CLIPAR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6" name="Google Shape;96;p13"/>
          <p:cNvSpPr/>
          <p:nvPr>
            <p:ph idx="2" type="clipArt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7" name="Google Shape;97;p13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8" name="Google Shape;98;p13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 over Content" type="txOverObj">
  <p:cSld name="TEXT_OVER_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1066800" y="210185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3" name="Google Shape;103;p14"/>
          <p:cNvSpPr txBox="1"/>
          <p:nvPr>
            <p:ph idx="2" type="body"/>
          </p:nvPr>
        </p:nvSpPr>
        <p:spPr>
          <a:xfrm>
            <a:off x="1066800" y="423545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4" name="Google Shape;104;p14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5" name="Google Shape;105;p14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0" name="Google Shape;110;p15"/>
          <p:cNvSpPr txBox="1"/>
          <p:nvPr>
            <p:ph idx="2" type="body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2" name="Google Shape;112;p15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3" name="Google Shape;113;p15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2 Content" type="txAndTwoObj">
  <p:cSld name="TEXT_AND_TWO_OBJEC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7" name="Google Shape;117;p16"/>
          <p:cNvSpPr txBox="1"/>
          <p:nvPr>
            <p:ph idx="2" type="body"/>
          </p:nvPr>
        </p:nvSpPr>
        <p:spPr>
          <a:xfrm>
            <a:off x="5029200" y="210185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8" name="Google Shape;118;p16"/>
          <p:cNvSpPr txBox="1"/>
          <p:nvPr>
            <p:ph idx="3" type="body"/>
          </p:nvPr>
        </p:nvSpPr>
        <p:spPr>
          <a:xfrm>
            <a:off x="5029200" y="423545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19" name="Google Shape;119;p16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2" name="Google Shape;172;p18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3" name="Google Shape;173;p18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18"/>
          <p:cNvSpPr txBox="1"/>
          <p:nvPr>
            <p:ph idx="12" type="sldNum"/>
          </p:nvPr>
        </p:nvSpPr>
        <p:spPr>
          <a:xfrm>
            <a:off x="5252221" y="112791"/>
            <a:ext cx="1332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 and Clip Art" type="txAndClipArt">
  <p:cSld name="TEXT_AND_CLIPAR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8" name="Google Shape;178;p19"/>
          <p:cNvSpPr/>
          <p:nvPr>
            <p:ph idx="2" type="clipArt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19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0" name="Google Shape;180;p19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1" name="Google Shape;181;p19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5" name="Google Shape;185;p20"/>
          <p:cNvSpPr txBox="1"/>
          <p:nvPr>
            <p:ph idx="2" type="body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6" name="Google Shape;186;p20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7" name="Google Shape;187;p20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8" name="Google Shape;188;p20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1" name="Google Shape;191;p21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2" name="Google Shape;192;p21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3" name="Google Shape;193;p21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1042416" y="2313432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5" name="Google Shape;195;p21"/>
          <p:cNvSpPr txBox="1"/>
          <p:nvPr>
            <p:ph idx="2" type="body"/>
          </p:nvPr>
        </p:nvSpPr>
        <p:spPr>
          <a:xfrm>
            <a:off x="4645152" y="2313431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3" name="Google Shape;33;p3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4" name="Google Shape;34;p3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5" name="Google Shape;35;p3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1258645" y="2900829"/>
            <a:ext cx="6637468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258645" y="4267200"/>
            <a:ext cx="6637467" cy="1520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9" name="Google Shape;199;p22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0" name="Google Shape;200;p22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1" name="Google Shape;201;p22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3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204" name="Google Shape;204;p23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05" name="Google Shape;205;p23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206" name="Google Shape;206;p2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7" name="Google Shape;207;p23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8" name="Google Shape;208;p2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9" name="Google Shape;209;p23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10" name="Google Shape;210;p2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11" name="Google Shape;211;p23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12" name="Google Shape;212;p2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13" name="Google Shape;213;p23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14" name="Google Shape;214;p2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15" name="Google Shape;215;p23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16" name="Google Shape;216;p2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17" name="Google Shape;217;p2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8" name="Google Shape;218;p23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9" name="Google Shape;219;p23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20" name="Google Shape;220;p23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882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" name="Google Shape;236;p2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8" name="Google Shape;238;p23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23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0" name="Google Shape;240;p23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1" name="Google Shape;241;p2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2" name="Google Shape;242;p2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23"/>
          <p:cNvSpPr txBox="1"/>
          <p:nvPr>
            <p:ph type="ctrTitle"/>
          </p:nvPr>
        </p:nvSpPr>
        <p:spPr>
          <a:xfrm>
            <a:off x="4733365" y="2708476"/>
            <a:ext cx="3313355" cy="1702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5" name="Google Shape;245;p23"/>
          <p:cNvSpPr txBox="1"/>
          <p:nvPr>
            <p:ph idx="1" type="subTitle"/>
          </p:nvPr>
        </p:nvSpPr>
        <p:spPr>
          <a:xfrm>
            <a:off x="4733365" y="4421080"/>
            <a:ext cx="3309803" cy="1260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0" i="0" sz="1800" u="none" cap="none" strike="noStrik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None/>
              <a:defRPr b="0" i="0" sz="22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ctr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6" name="Google Shape;246;p23"/>
          <p:cNvSpPr txBox="1"/>
          <p:nvPr>
            <p:ph idx="10" type="dt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7" name="Google Shape;247;p23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23"/>
          <p:cNvSpPr txBox="1"/>
          <p:nvPr>
            <p:ph idx="11" type="ftr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9" name="Google Shape;249;p23"/>
          <p:cNvSpPr txBox="1"/>
          <p:nvPr>
            <p:ph idx="12" type="sldNum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23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3" name="Google Shape;253;p24"/>
          <p:cNvSpPr txBox="1"/>
          <p:nvPr>
            <p:ph idx="1" type="body"/>
          </p:nvPr>
        </p:nvSpPr>
        <p:spPr>
          <a:xfrm>
            <a:off x="1412111" y="2316009"/>
            <a:ext cx="305714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4" name="Google Shape;254;p24"/>
          <p:cNvSpPr txBox="1"/>
          <p:nvPr>
            <p:ph idx="2" type="body"/>
          </p:nvPr>
        </p:nvSpPr>
        <p:spPr>
          <a:xfrm>
            <a:off x="1041721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5119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5467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5816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5816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5816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5815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5815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5" name="Google Shape;255;p24"/>
          <p:cNvSpPr txBox="1"/>
          <p:nvPr>
            <p:ph idx="3" type="body"/>
          </p:nvPr>
        </p:nvSpPr>
        <p:spPr>
          <a:xfrm>
            <a:off x="5011837" y="2316010"/>
            <a:ext cx="30557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1" i="0" sz="24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6" name="Google Shape;256;p24"/>
          <p:cNvSpPr txBox="1"/>
          <p:nvPr>
            <p:ph idx="4" type="body"/>
          </p:nvPr>
        </p:nvSpPr>
        <p:spPr>
          <a:xfrm>
            <a:off x="4645152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5119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5467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05816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5816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5816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5815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5815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7" name="Google Shape;257;p24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8" name="Google Shape;258;p24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59" name="Google Shape;259;p24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2" name="Google Shape;262;p25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3" name="Google Shape;263;p25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4" name="Google Shape;264;p25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7" name="Google Shape;267;p26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8" name="Google Shape;268;p26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7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271" name="Google Shape;271;p2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72" name="Google Shape;272;p27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273" name="Google Shape;273;p2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74" name="Google Shape;274;p2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75" name="Google Shape;275;p2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76" name="Google Shape;276;p27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277" name="Google Shape;277;p2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78" name="Google Shape;278;p2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79" name="Google Shape;279;p2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80" name="Google Shape;280;p27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81" name="Google Shape;281;p2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82" name="Google Shape;282;p2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83" name="Google Shape;283;p2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84" name="Google Shape;284;p2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5" name="Google Shape;285;p27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6" name="Google Shape;286;p27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87" name="Google Shape;287;p27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2" name="Google Shape;292;p27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4" name="Google Shape;294;p27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5" name="Google Shape;295;p27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6" name="Google Shape;296;p27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882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7" name="Google Shape;297;p2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8" name="Google Shape;298;p27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9" name="Google Shape;299;p27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0" name="Google Shape;300;p2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1" name="Google Shape;301;p27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9" name="Google Shape;309;p27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27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27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2" name="Google Shape;312;p27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" name="Google Shape;313;p2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27"/>
          <p:cNvSpPr txBox="1"/>
          <p:nvPr>
            <p:ph idx="1" type="body"/>
          </p:nvPr>
        </p:nvSpPr>
        <p:spPr>
          <a:xfrm>
            <a:off x="1145894" y="856527"/>
            <a:ext cx="3090440" cy="5150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2512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2512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2512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2512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5" name="Google Shape;315;p27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27"/>
          <p:cNvSpPr txBox="1"/>
          <p:nvPr>
            <p:ph idx="11" type="ftr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17" name="Google Shape;317;p27"/>
          <p:cNvSpPr txBox="1"/>
          <p:nvPr>
            <p:ph type="title"/>
          </p:nvPr>
        </p:nvSpPr>
        <p:spPr>
          <a:xfrm>
            <a:off x="4739833" y="2657434"/>
            <a:ext cx="3304572" cy="14631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18" name="Google Shape;318;p27"/>
          <p:cNvSpPr txBox="1"/>
          <p:nvPr>
            <p:ph idx="2" type="body"/>
          </p:nvPr>
        </p:nvSpPr>
        <p:spPr>
          <a:xfrm>
            <a:off x="4736592" y="4136994"/>
            <a:ext cx="3298784" cy="1517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12"/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60"/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28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321" name="Google Shape;321;p2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322" name="Google Shape;322;p28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323" name="Google Shape;323;p2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24" name="Google Shape;324;p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25" name="Google Shape;325;p2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26" name="Google Shape;326;p28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27" name="Google Shape;327;p2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28" name="Google Shape;328;p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29" name="Google Shape;329;p2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330" name="Google Shape;330;p28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31" name="Google Shape;331;p2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32" name="Google Shape;332;p2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33" name="Google Shape;333;p2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334" name="Google Shape;334;p2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882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1" name="Google Shape;351;p2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2" name="Google Shape;352;p28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3" name="Google Shape;353;p2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4" name="Google Shape;354;p28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5" name="Google Shape;355;p28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7" name="Google Shape;357;p2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8" name="Google Shape;358;p2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9" name="Google Shape;359;p28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1E1E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2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p28"/>
          <p:cNvSpPr txBox="1"/>
          <p:nvPr>
            <p:ph type="title"/>
          </p:nvPr>
        </p:nvSpPr>
        <p:spPr>
          <a:xfrm>
            <a:off x="4734424" y="2660904"/>
            <a:ext cx="3300984" cy="1463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0" i="0" sz="2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4" name="Google Shape;364;p28"/>
          <p:cNvSpPr/>
          <p:nvPr>
            <p:ph idx="2" type="pic"/>
          </p:nvPr>
        </p:nvSpPr>
        <p:spPr>
          <a:xfrm>
            <a:off x="1005208" y="693795"/>
            <a:ext cx="3359623" cy="546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432"/>
              <a:buFont typeface="Noto Sans Symbols"/>
              <a:buNone/>
              <a:defRPr b="0" i="0" sz="3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128"/>
              <a:buFont typeface="Noto Sans Symbols"/>
              <a:buNone/>
              <a:defRPr b="0" i="0" sz="2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5" name="Google Shape;365;p28"/>
          <p:cNvSpPr txBox="1"/>
          <p:nvPr>
            <p:ph idx="1" type="body"/>
          </p:nvPr>
        </p:nvSpPr>
        <p:spPr>
          <a:xfrm>
            <a:off x="4734630" y="4133088"/>
            <a:ext cx="3300573" cy="1519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None/>
              <a:defRPr b="0" i="0" sz="1600" u="none" cap="none" strike="noStrike">
                <a:solidFill>
                  <a:srgbClr val="42424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912"/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760"/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684"/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6" name="Google Shape;366;p28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7" name="Google Shape;367;p28"/>
          <p:cNvSpPr txBox="1"/>
          <p:nvPr>
            <p:ph idx="11" type="ftr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68" name="Google Shape;368;p28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9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1" name="Google Shape;371;p29"/>
          <p:cNvSpPr txBox="1"/>
          <p:nvPr>
            <p:ph idx="1" type="body"/>
          </p:nvPr>
        </p:nvSpPr>
        <p:spPr>
          <a:xfrm rot="5400000">
            <a:off x="2677662" y="689482"/>
            <a:ext cx="3508977" cy="677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2" name="Google Shape;372;p29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3" name="Google Shape;373;p29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4" name="Google Shape;374;p29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"/>
          <p:cNvSpPr txBox="1"/>
          <p:nvPr>
            <p:ph type="title"/>
          </p:nvPr>
        </p:nvSpPr>
        <p:spPr>
          <a:xfrm rot="5400000">
            <a:off x="4981455" y="2678093"/>
            <a:ext cx="4780344" cy="1484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7" name="Google Shape;377;p30"/>
          <p:cNvSpPr txBox="1"/>
          <p:nvPr>
            <p:ph idx="1" type="body"/>
          </p:nvPr>
        </p:nvSpPr>
        <p:spPr>
          <a:xfrm rot="5400000">
            <a:off x="1374976" y="708467"/>
            <a:ext cx="4780344" cy="5423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8" name="Google Shape;378;p30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79" name="Google Shape;379;p30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80" name="Google Shape;380;p30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2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5" name="Google Shape;395;p32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6" name="Google Shape;396;p32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7" name="Google Shape;397;p32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8" name="Google Shape;398;p32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A50021"/>
              </a:buClr>
              <a:buSzPts val="15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666699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84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3"/>
          <p:cNvSpPr/>
          <p:nvPr/>
        </p:nvSpPr>
        <p:spPr>
          <a:xfrm>
            <a:off x="228600" y="3200400"/>
            <a:ext cx="8763000" cy="1341438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ANABNR2" id="401" name="Google Shape;401;p33"/>
          <p:cNvPicPr preferRelativeResize="0"/>
          <p:nvPr/>
        </p:nvPicPr>
        <p:blipFill rotWithShape="1">
          <a:blip r:embed="rId2">
            <a:alphaModFix/>
          </a:blip>
          <a:srcRect b="-36960" l="-900" r="-1" t="-1314"/>
          <a:stretch/>
        </p:blipFill>
        <p:spPr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3"/>
          <p:cNvSpPr/>
          <p:nvPr/>
        </p:nvSpPr>
        <p:spPr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33"/>
          <p:cNvSpPr txBox="1"/>
          <p:nvPr>
            <p:ph type="ctrTitle"/>
          </p:nvPr>
        </p:nvSpPr>
        <p:spPr>
          <a:xfrm>
            <a:off x="1143000" y="1981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04" name="Google Shape;404;p33"/>
          <p:cNvSpPr txBox="1"/>
          <p:nvPr>
            <p:ph idx="1" type="subTitle"/>
          </p:nvPr>
        </p:nvSpPr>
        <p:spPr>
          <a:xfrm>
            <a:off x="2038350" y="4351338"/>
            <a:ext cx="6400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05" name="Google Shape;405;p33"/>
          <p:cNvSpPr txBox="1"/>
          <p:nvPr>
            <p:ph idx="10" type="dt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06" name="Google Shape;406;p33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07" name="Google Shape;407;p33"/>
          <p:cNvSpPr txBox="1"/>
          <p:nvPr>
            <p:ph idx="12" type="sldNum"/>
          </p:nvPr>
        </p:nvSpPr>
        <p:spPr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0" name="Google Shape;410;p3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A50021"/>
              </a:buClr>
              <a:buSzPts val="15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666699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84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hlink"/>
              </a:buClr>
              <a:buSzPts val="77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1" name="Google Shape;411;p34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2" name="Google Shape;412;p34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3" name="Google Shape;413;p34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5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6" name="Google Shape;416;p35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A50021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666699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718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1464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1464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1464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1465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1465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7" name="Google Shape;417;p35"/>
          <p:cNvSpPr txBox="1"/>
          <p:nvPr>
            <p:ph idx="2" type="body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A50021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666699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718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1464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1464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1464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1465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1465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8" name="Google Shape;418;p35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19" name="Google Shape;419;p35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0" name="Google Shape;420;p35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3" name="Google Shape;423;p3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4" name="Google Shape;424;p3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8956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8447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84479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844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8447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8447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5" name="Google Shape;425;p3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6" name="Google Shape;426;p3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8956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8447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84479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844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8447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8447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7" name="Google Shape;427;p36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8" name="Google Shape;428;p36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29" name="Google Shape;429;p36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2" name="Google Shape;432;p37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3" name="Google Shape;433;p37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4" name="Google Shape;434;p37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7" name="Google Shape;437;p38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38" name="Google Shape;438;p38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1" name="Google Shape;441;p3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2" name="Google Shape;442;p3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A50021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666699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54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3" name="Google Shape;443;p39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4" name="Google Shape;444;p39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5" name="Google Shape;445;p39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8" name="Google Shape;448;p4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9" name="Google Shape;449;p4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A50021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666699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54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0" name="Google Shape;450;p40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1" name="Google Shape;451;p40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2" name="Google Shape;452;p40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1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5" name="Google Shape;455;p41"/>
          <p:cNvSpPr txBox="1"/>
          <p:nvPr>
            <p:ph idx="1" type="body"/>
          </p:nvPr>
        </p:nvSpPr>
        <p:spPr>
          <a:xfrm rot="5400000">
            <a:off x="2895600" y="27305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6" name="Google Shape;456;p41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7" name="Google Shape;457;p41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8" name="Google Shape;458;p41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"/>
          <p:cNvSpPr txBox="1"/>
          <p:nvPr>
            <p:ph type="title"/>
          </p:nvPr>
        </p:nvSpPr>
        <p:spPr>
          <a:xfrm rot="5400000">
            <a:off x="5178425" y="2555875"/>
            <a:ext cx="537845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1" name="Google Shape;461;p42"/>
          <p:cNvSpPr txBox="1"/>
          <p:nvPr>
            <p:ph idx="1" type="body"/>
          </p:nvPr>
        </p:nvSpPr>
        <p:spPr>
          <a:xfrm rot="5400000">
            <a:off x="1216025" y="688975"/>
            <a:ext cx="5378450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2" name="Google Shape;462;p42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3" name="Google Shape;463;p42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4" name="Google Shape;464;p42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A50021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666699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718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1464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1464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1464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1465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1465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A50021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429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175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666699"/>
              </a:buClr>
              <a:buSzPts val="14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9718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1464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1464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1464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1465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1465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99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 and Clip Art" type="txAndClipArt">
  <p:cSld name="TEXT_AND_CLIPAR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3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7" name="Google Shape;467;p43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8" name="Google Shape;468;p43"/>
          <p:cNvSpPr/>
          <p:nvPr>
            <p:ph idx="2" type="clipArt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69" name="Google Shape;469;p43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0" name="Google Shape;470;p43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1" name="Google Shape;471;p43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 over Content" type="txOverObj">
  <p:cSld name="TEXT_OVER_OBJEC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4" name="Google Shape;474;p44"/>
          <p:cNvSpPr txBox="1"/>
          <p:nvPr>
            <p:ph idx="1" type="body"/>
          </p:nvPr>
        </p:nvSpPr>
        <p:spPr>
          <a:xfrm>
            <a:off x="1066800" y="210185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5" name="Google Shape;475;p44"/>
          <p:cNvSpPr txBox="1"/>
          <p:nvPr>
            <p:ph idx="2" type="body"/>
          </p:nvPr>
        </p:nvSpPr>
        <p:spPr>
          <a:xfrm>
            <a:off x="1066800" y="423545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6" name="Google Shape;476;p44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7" name="Google Shape;477;p44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78" name="Google Shape;478;p44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1" name="Google Shape;481;p45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2" name="Google Shape;482;p45"/>
          <p:cNvSpPr txBox="1"/>
          <p:nvPr>
            <p:ph idx="2" type="body"/>
          </p:nvPr>
        </p:nvSpPr>
        <p:spPr>
          <a:xfrm>
            <a:off x="50292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3" name="Google Shape;483;p45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4" name="Google Shape;484;p45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5" name="Google Shape;485;p45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2 Content" type="txAndTwoObj">
  <p:cSld name="TEXT_AND_TWO_OBJECTS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6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8" name="Google Shape;488;p46"/>
          <p:cNvSpPr txBox="1"/>
          <p:nvPr>
            <p:ph idx="1" type="body"/>
          </p:nvPr>
        </p:nvSpPr>
        <p:spPr>
          <a:xfrm>
            <a:off x="1066800" y="210185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9" name="Google Shape;489;p46"/>
          <p:cNvSpPr txBox="1"/>
          <p:nvPr>
            <p:ph idx="2" type="body"/>
          </p:nvPr>
        </p:nvSpPr>
        <p:spPr>
          <a:xfrm>
            <a:off x="5029200" y="210185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0" name="Google Shape;490;p46"/>
          <p:cNvSpPr txBox="1"/>
          <p:nvPr>
            <p:ph idx="3" type="body"/>
          </p:nvPr>
        </p:nvSpPr>
        <p:spPr>
          <a:xfrm>
            <a:off x="5029200" y="423545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1" name="Google Shape;491;p46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2" name="Google Shape;492;p46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3" name="Google Shape;493;p46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8956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8447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84479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844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8447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8447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2385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0861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666699"/>
              </a:buClr>
              <a:buSzPts val="1260"/>
              <a:buFont typeface="Noto Sans Symbols"/>
              <a:buChar char="■"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8956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96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84479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84479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844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84479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84479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hlink"/>
              </a:buClr>
              <a:buSzPts val="880"/>
              <a:buFont typeface="Noto Sans Symbols"/>
              <a:buChar char="■"/>
              <a:def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0" name="Google Shape;70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A50021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666699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54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2" name="Google Shape;72;p9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6" name="Google Shape;76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A50021"/>
              </a:buClr>
              <a:buSzPts val="1050"/>
              <a:buFont typeface="Noto Sans Symbols"/>
              <a:buNone/>
              <a:defRPr b="0" i="0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666699"/>
              </a:buClr>
              <a:buSzPts val="7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54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hlink"/>
              </a:buClr>
              <a:buSzPts val="495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0" name="Google Shape;80;p10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152400" y="0"/>
            <a:ext cx="1447800" cy="6858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676400" y="0"/>
            <a:ext cx="7467600" cy="1219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Stationery" id="12" name="Google Shape;12;p1"/>
          <p:cNvSpPr/>
          <p:nvPr/>
        </p:nvSpPr>
        <p:spPr>
          <a:xfrm>
            <a:off x="457200" y="0"/>
            <a:ext cx="1219200" cy="762000"/>
          </a:xfrm>
          <a:prstGeom prst="rect">
            <a:avLst/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Stationery" id="13" name="Google Shape;13;p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1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pic>
        <p:nvPicPr>
          <p:cNvPr descr="anabnr2" id="17" name="Google Shape;17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1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20" name="Google Shape;20;p1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C1F15E"/>
            </a:gs>
            <a:gs pos="62000">
              <a:srgbClr val="90BA3F"/>
            </a:gs>
            <a:gs pos="100000">
              <a:srgbClr val="7FA03E"/>
            </a:gs>
          </a:gsLst>
          <a:lin ang="5400000" scaled="0"/>
        </a:gra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7"/>
          <p:cNvGrpSpPr/>
          <p:nvPr/>
        </p:nvGrpSpPr>
        <p:grpSpPr>
          <a:xfrm>
            <a:off x="-567355" y="0"/>
            <a:ext cx="10458653" cy="7117071"/>
            <a:chOff x="-644959" y="0"/>
            <a:chExt cx="10458653" cy="7117071"/>
          </a:xfrm>
        </p:grpSpPr>
        <p:grpSp>
          <p:nvGrpSpPr>
            <p:cNvPr id="124" name="Google Shape;124;p1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25" name="Google Shape;125;p17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26" name="Google Shape;126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7" name="Google Shape;127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28" name="Google Shape;128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29" name="Google Shape;129;p17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30" name="Google Shape;130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31" name="Google Shape;131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32" name="Google Shape;132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33" name="Google Shape;133;p17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34" name="Google Shape;134;p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35" name="Google Shape;135;p1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36" name="Google Shape;136;p1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37" name="Google Shape;137;p1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40" name="Google Shape;140;p17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5" name="Google Shape;145;p17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9" name="Google Shape;149;p17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882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0" name="Google Shape;150;p1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2" name="Google Shape;152;p17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3" name="Google Shape;153;p1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4" name="Google Shape;154;p17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5" name="Google Shape;155;p1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6" name="Google Shape;156;p17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803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666"/>
              </a:schemeClr>
            </a:solidFill>
            <a:ln cap="flat" cmpd="sng" w="12700">
              <a:solidFill>
                <a:schemeClr val="lt1">
                  <a:alpha val="7843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764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62" name="Google Shape;162;p17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3" name="Google Shape;163;p17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17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5" name="Google Shape;165;p17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424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○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○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○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○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○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8" name="Google Shape;168;p17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69" name="Google Shape;169;p17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>
            <a:off x="152400" y="0"/>
            <a:ext cx="1447800" cy="6858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1"/>
          <p:cNvSpPr/>
          <p:nvPr/>
        </p:nvSpPr>
        <p:spPr>
          <a:xfrm>
            <a:off x="1676400" y="0"/>
            <a:ext cx="7467600" cy="1219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Stationery" id="384" name="Google Shape;384;p31"/>
          <p:cNvSpPr/>
          <p:nvPr/>
        </p:nvSpPr>
        <p:spPr>
          <a:xfrm>
            <a:off x="457200" y="0"/>
            <a:ext cx="1219200" cy="762000"/>
          </a:xfrm>
          <a:prstGeom prst="rect">
            <a:avLst/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Stationery" id="385" name="Google Shape;385;p3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blipFill rotWithShape="1">
            <a:blip r:embed="rId1">
              <a:alphaModFix/>
            </a:blip>
            <a:tile algn="tl" flip="none" tx="0" sx="100000" ty="0" sy="100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1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7" name="Google Shape;387;p31"/>
          <p:cNvSpPr txBox="1"/>
          <p:nvPr>
            <p:ph idx="10" type="dt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388" name="Google Shape;388;p31"/>
          <p:cNvSpPr txBox="1"/>
          <p:nvPr>
            <p:ph idx="11" type="ftr"/>
          </p:nvPr>
        </p:nvSpPr>
        <p:spPr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pic>
        <p:nvPicPr>
          <p:cNvPr descr="anabnr2" id="389" name="Google Shape;38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1"/>
          <p:cNvSpPr/>
          <p:nvPr/>
        </p:nvSpPr>
        <p:spPr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5B52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Google Shape;391;p31"/>
          <p:cNvSpPr txBox="1"/>
          <p:nvPr>
            <p:ph idx="12" type="sldNum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2A3D7A"/>
              </a:buClr>
              <a:buSzPts val="2400"/>
              <a:buFont typeface="Times New Roman"/>
              <a:buNone/>
              <a:defRPr b="0" i="0" sz="2400" u="none" cap="none" strike="noStrike">
                <a:solidFill>
                  <a:srgbClr val="2A3D7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  <p:sp>
        <p:nvSpPr>
          <p:cNvPr id="392" name="Google Shape;392;p31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3619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33528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666699"/>
              </a:buClr>
              <a:buSzPts val="1680"/>
              <a:buFont typeface="Noto Sans Symbols"/>
              <a:buChar char="■"/>
              <a:def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3048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984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984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2984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2984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2984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Relationship Id="rId5" Type="http://schemas.openxmlformats.org/officeDocument/2006/relationships/image" Target="../media/image4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image" Target="../media/image24.jpg"/><Relationship Id="rId5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hyperlink" Target="http://images.google.com/imgres?imgurl=ilc.royalsaskmuseum.ca/ilc2/images/23fcougar.jpg&amp;imgrefurl=http://ilc.royalsaskmuseum.ca/ilc2/pages/22b/23f/23fp1.htm&amp;h=301&amp;w=736&amp;sz=203&amp;tbnid=YGzCWTj4ZlAJ:&amp;tbnh=56&amp;tbnw=136&amp;start=23&amp;prev=/images?q=tertiary+consumer&amp;start=20&amp;hl=en&amp;lr=&amp;ie=UTF-8&amp;sa=N" TargetMode="External"/><Relationship Id="rId5" Type="http://schemas.openxmlformats.org/officeDocument/2006/relationships/image" Target="../media/image2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Relationship Id="rId5" Type="http://schemas.openxmlformats.org/officeDocument/2006/relationships/image" Target="../media/image39.jpg"/><Relationship Id="rId6" Type="http://schemas.openxmlformats.org/officeDocument/2006/relationships/image" Target="../media/image38.png"/><Relationship Id="rId7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7.pn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hspe-0514UO" id="499" name="Google Shape;49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00" name="Google Shape;500;p47"/>
          <p:cNvSpPr txBox="1"/>
          <p:nvPr/>
        </p:nvSpPr>
        <p:spPr>
          <a:xfrm>
            <a:off x="0" y="381000"/>
            <a:ext cx="38862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FAC164"/>
              </a:buClr>
              <a:buSzPts val="5400"/>
              <a:buFont typeface="Noto Sans Symbols"/>
              <a:buNone/>
            </a:pPr>
            <a:r>
              <a:rPr b="1" i="0" lang="en-US" sz="72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Ecology</a:t>
            </a:r>
            <a:endParaRPr/>
          </a:p>
        </p:txBody>
      </p:sp>
      <p:sp>
        <p:nvSpPr>
          <p:cNvPr id="501" name="Google Shape;501;p47"/>
          <p:cNvSpPr txBox="1"/>
          <p:nvPr/>
        </p:nvSpPr>
        <p:spPr>
          <a:xfrm>
            <a:off x="-152400" y="5029200"/>
            <a:ext cx="5867400" cy="2441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100"/>
              <a:buFont typeface="Noto Sans Symbols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study of the interactions of living organisms with one another and their physical environment.</a:t>
            </a: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457200" marR="0" rtl="0" algn="ctr">
              <a:spcBef>
                <a:spcPts val="1400"/>
              </a:spcBef>
              <a:spcAft>
                <a:spcPts val="0"/>
              </a:spcAft>
              <a:buClr>
                <a:srgbClr val="FAC164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rgbClr val="5B524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6"/>
          <p:cNvSpPr txBox="1"/>
          <p:nvPr>
            <p:ph type="title"/>
          </p:nvPr>
        </p:nvSpPr>
        <p:spPr>
          <a:xfrm>
            <a:off x="529875" y="588525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i="0" lang="en-US" sz="4800" u="sng" cap="none" strike="noStrike">
                <a:solidFill>
                  <a:schemeClr val="accent1"/>
                </a:solidFill>
              </a:rPr>
              <a:t>Organism</a:t>
            </a:r>
            <a:endParaRPr b="1" i="0" sz="4800" u="sng" cap="none" strike="noStrike">
              <a:solidFill>
                <a:schemeClr val="accent1"/>
              </a:solidFill>
            </a:endParaRPr>
          </a:p>
        </p:txBody>
      </p:sp>
      <p:sp>
        <p:nvSpPr>
          <p:cNvPr id="564" name="Google Shape;564;p56"/>
          <p:cNvSpPr txBox="1"/>
          <p:nvPr>
            <p:ph idx="1" type="body"/>
          </p:nvPr>
        </p:nvSpPr>
        <p:spPr>
          <a:xfrm>
            <a:off x="578700" y="23215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9496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Noto Sans Symbols"/>
              <a:buChar char="○"/>
            </a:pPr>
            <a:r>
              <a:rPr b="0" i="0" lang="en-US" sz="6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living thing</a:t>
            </a:r>
            <a:endParaRPr b="0" i="0" sz="60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://www.kimthompsonartist.com/Images/Illustration/Holocene%20Cheetah.%20Desert%20learning%20centre.%20Copyright%20KJA%20artists.jpg" id="565" name="Google Shape;56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3800" y="1731523"/>
            <a:ext cx="4923892" cy="4761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7"/>
          <p:cNvSpPr txBox="1"/>
          <p:nvPr>
            <p:ph type="title"/>
          </p:nvPr>
        </p:nvSpPr>
        <p:spPr>
          <a:xfrm>
            <a:off x="5181600" y="1676400"/>
            <a:ext cx="3581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b="1" i="0" lang="en-US" sz="4800" u="none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 Interactions</a:t>
            </a:r>
            <a:endParaRPr sz="4800"/>
          </a:p>
        </p:txBody>
      </p:sp>
      <p:sp>
        <p:nvSpPr>
          <p:cNvPr id="571" name="Google Shape;571;p57"/>
          <p:cNvSpPr txBox="1"/>
          <p:nvPr>
            <p:ph idx="2" type="body"/>
          </p:nvPr>
        </p:nvSpPr>
        <p:spPr>
          <a:xfrm>
            <a:off x="4865700" y="2743200"/>
            <a:ext cx="3810000" cy="24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096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○"/>
            </a:pP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 </a:t>
            </a:r>
            <a:r>
              <a:rPr b="0" i="0" lang="en-US" sz="36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Interactions</a:t>
            </a:r>
            <a:endParaRPr sz="3600"/>
          </a:p>
          <a:p>
            <a:pPr indent="-355600" lvl="1" marL="64008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○"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Predation :  + / - </a:t>
            </a:r>
            <a:endParaRPr sz="2800"/>
          </a:p>
          <a:p>
            <a:pPr indent="-355600" lvl="1" marL="64008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○"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Parasitism:  +/ - </a:t>
            </a:r>
            <a:endParaRPr sz="2800"/>
          </a:p>
          <a:p>
            <a:pPr indent="-355600" lvl="1" marL="64008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○"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Commensalism:  + / 0</a:t>
            </a:r>
            <a:endParaRPr sz="2800"/>
          </a:p>
          <a:p>
            <a:pPr indent="-355600" lvl="1" marL="64008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○"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Mutualism:  + / +</a:t>
            </a:r>
            <a:endParaRPr sz="2800"/>
          </a:p>
        </p:txBody>
      </p:sp>
      <p:pic>
        <p:nvPicPr>
          <p:cNvPr descr="mistletoe" id="572" name="Google Shape;57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524000"/>
            <a:ext cx="1436688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t" id="573" name="Google Shape;57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2819400"/>
            <a:ext cx="1981200" cy="1711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ale_barn_com_lg" id="574" name="Google Shape;574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2200" y="5029200"/>
            <a:ext cx="2819400" cy="1516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epol_3" id="575" name="Google Shape;575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5300" y="975150"/>
            <a:ext cx="2057401" cy="11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7"/>
          <p:cNvSpPr/>
          <p:nvPr/>
        </p:nvSpPr>
        <p:spPr>
          <a:xfrm>
            <a:off x="533400" y="5732900"/>
            <a:ext cx="1981200" cy="820200"/>
          </a:xfrm>
          <a:prstGeom prst="rect">
            <a:avLst/>
          </a:prstGeom>
          <a:solidFill>
            <a:srgbClr val="003399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Whale with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barnacles on skin</a:t>
            </a:r>
            <a:endParaRPr/>
          </a:p>
        </p:txBody>
      </p:sp>
      <p:sp>
        <p:nvSpPr>
          <p:cNvPr id="577" name="Google Shape;577;p57"/>
          <p:cNvSpPr/>
          <p:nvPr/>
        </p:nvSpPr>
        <p:spPr>
          <a:xfrm>
            <a:off x="1981200" y="4191000"/>
            <a:ext cx="2667000" cy="5334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Bat about to eat frog</a:t>
            </a:r>
            <a:endParaRPr/>
          </a:p>
        </p:txBody>
      </p:sp>
      <p:sp>
        <p:nvSpPr>
          <p:cNvPr id="578" name="Google Shape;578;p57"/>
          <p:cNvSpPr/>
          <p:nvPr/>
        </p:nvSpPr>
        <p:spPr>
          <a:xfrm>
            <a:off x="2778650" y="609625"/>
            <a:ext cx="2362200" cy="914400"/>
          </a:xfrm>
          <a:prstGeom prst="rect">
            <a:avLst/>
          </a:prstGeom>
          <a:solidFill>
            <a:srgbClr val="0099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Mistletoe growing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into a mangrove tree</a:t>
            </a:r>
            <a:endParaRPr/>
          </a:p>
        </p:txBody>
      </p:sp>
      <p:sp>
        <p:nvSpPr>
          <p:cNvPr id="579" name="Google Shape;579;p57"/>
          <p:cNvSpPr/>
          <p:nvPr/>
        </p:nvSpPr>
        <p:spPr>
          <a:xfrm>
            <a:off x="533400" y="2133600"/>
            <a:ext cx="2362200" cy="609600"/>
          </a:xfrm>
          <a:prstGeom prst="rect">
            <a:avLst/>
          </a:prstGeom>
          <a:solidFill>
            <a:srgbClr val="FF6699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Bee pollinating flower</a:t>
            </a:r>
            <a:endParaRPr/>
          </a:p>
        </p:txBody>
      </p:sp>
      <p:cxnSp>
        <p:nvCxnSpPr>
          <p:cNvPr id="580" name="Google Shape;580;p57"/>
          <p:cNvCxnSpPr/>
          <p:nvPr/>
        </p:nvCxnSpPr>
        <p:spPr>
          <a:xfrm rot="10800000">
            <a:off x="2207175" y="3712350"/>
            <a:ext cx="3662400" cy="483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1" name="Google Shape;581;p57"/>
          <p:cNvCxnSpPr/>
          <p:nvPr/>
        </p:nvCxnSpPr>
        <p:spPr>
          <a:xfrm rot="10800000">
            <a:off x="4065300" y="2682900"/>
            <a:ext cx="1623000" cy="20256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2" name="Google Shape;582;p57"/>
          <p:cNvCxnSpPr/>
          <p:nvPr/>
        </p:nvCxnSpPr>
        <p:spPr>
          <a:xfrm rot="10800000">
            <a:off x="2585250" y="1871375"/>
            <a:ext cx="3124200" cy="3810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3" name="Google Shape;583;p57"/>
          <p:cNvCxnSpPr/>
          <p:nvPr/>
        </p:nvCxnSpPr>
        <p:spPr>
          <a:xfrm flipH="1">
            <a:off x="4114825" y="5122750"/>
            <a:ext cx="1608300" cy="7872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8"/>
          <p:cNvSpPr txBox="1"/>
          <p:nvPr>
            <p:ph type="title"/>
          </p:nvPr>
        </p:nvSpPr>
        <p:spPr>
          <a:xfrm>
            <a:off x="689590" y="68598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i="0" lang="en-US" sz="4800" u="sng" cap="none" strike="noStrike">
                <a:solidFill>
                  <a:schemeClr val="accent1"/>
                </a:solidFill>
              </a:rPr>
              <a:t>Abiotic vs. Biotic</a:t>
            </a:r>
            <a:endParaRPr b="1" i="0" sz="4800" u="sng" cap="none" strike="noStrike">
              <a:solidFill>
                <a:schemeClr val="accent1"/>
              </a:solidFill>
            </a:endParaRPr>
          </a:p>
        </p:txBody>
      </p:sp>
      <p:sp>
        <p:nvSpPr>
          <p:cNvPr id="589" name="Google Shape;589;p58"/>
          <p:cNvSpPr txBox="1"/>
          <p:nvPr>
            <p:ph idx="1" type="body"/>
          </p:nvPr>
        </p:nvSpPr>
        <p:spPr>
          <a:xfrm>
            <a:off x="813342" y="2018577"/>
            <a:ext cx="67773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096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3600"/>
              <a:buFont typeface="Noto Sans Symbols"/>
              <a:buChar char="○"/>
            </a:pPr>
            <a:r>
              <a:rPr b="0" i="0" lang="en-US" sz="3600" u="sng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Biotic</a:t>
            </a:r>
            <a:r>
              <a:rPr b="0" i="0" lang="en-US" sz="3600" u="none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-All the </a:t>
            </a:r>
            <a:r>
              <a:rPr b="0" i="0" lang="en-US" sz="3600" u="sng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LIVING</a:t>
            </a:r>
            <a:r>
              <a:rPr b="0" i="0" lang="en-US" sz="3600" u="none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 or </a:t>
            </a:r>
            <a:r>
              <a:rPr b="0" i="0" lang="en-US" sz="3600" u="sng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ONCE LIVING </a:t>
            </a:r>
            <a:r>
              <a:rPr b="0" i="0" lang="en-US" sz="3600" u="none" cap="none" strike="noStrike">
                <a:solidFill>
                  <a:srgbClr val="4A86E8"/>
                </a:solidFill>
                <a:latin typeface="Arial Narrow"/>
                <a:ea typeface="Arial Narrow"/>
                <a:cs typeface="Arial Narrow"/>
                <a:sym typeface="Arial Narrow"/>
              </a:rPr>
              <a:t>components of an ecosystem.  Also includes the product of living things.</a:t>
            </a:r>
            <a:endParaRPr b="0" i="0" sz="3600" u="none" cap="none" strike="noStrike">
              <a:solidFill>
                <a:srgbClr val="4A86E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A86E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87096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Noto Sans Symbols"/>
              <a:buChar char="○"/>
            </a:pPr>
            <a:r>
              <a:rPr b="0" i="0" lang="en-US" sz="3600" u="sng" cap="none" strike="noStrike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Abiotic</a:t>
            </a:r>
            <a:r>
              <a:rPr b="0" i="0" lang="en-US" sz="3600" u="none" cap="none" strike="noStrike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 factors-All the </a:t>
            </a:r>
            <a:r>
              <a:rPr b="0" i="0" lang="en-US" sz="3600" u="sng" cap="none" strike="noStrike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non-living</a:t>
            </a:r>
            <a:r>
              <a:rPr b="0" i="0" lang="en-US" sz="3600" u="none" cap="none" strike="noStrike">
                <a:solidFill>
                  <a:srgbClr val="CC0000"/>
                </a:solidFill>
                <a:latin typeface="Arial Narrow"/>
                <a:ea typeface="Arial Narrow"/>
                <a:cs typeface="Arial Narrow"/>
                <a:sym typeface="Arial Narrow"/>
              </a:rPr>
              <a:t> components of an ecosystem</a:t>
            </a:r>
            <a:endParaRPr b="0" i="0" sz="3600" u="none" cap="none" strike="noStrike">
              <a:solidFill>
                <a:srgbClr val="CC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9"/>
          <p:cNvSpPr txBox="1"/>
          <p:nvPr>
            <p:ph type="title"/>
          </p:nvPr>
        </p:nvSpPr>
        <p:spPr>
          <a:xfrm>
            <a:off x="604190" y="62498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i="0" lang="en-US" sz="4800" u="sng" cap="none" strike="noStrike">
                <a:solidFill>
                  <a:schemeClr val="accent1"/>
                </a:solidFill>
              </a:rPr>
              <a:t>Abiotic vs. Biotic</a:t>
            </a:r>
            <a:endParaRPr b="1" i="0" sz="4800" u="sng" cap="none" strike="noStrike">
              <a:solidFill>
                <a:schemeClr val="accent1"/>
              </a:solidFill>
            </a:endParaRPr>
          </a:p>
        </p:txBody>
      </p:sp>
      <p:sp>
        <p:nvSpPr>
          <p:cNvPr id="595" name="Google Shape;595;p59"/>
          <p:cNvSpPr txBox="1"/>
          <p:nvPr>
            <p:ph idx="1" type="body"/>
          </p:nvPr>
        </p:nvSpPr>
        <p:spPr>
          <a:xfrm>
            <a:off x="604200" y="1858900"/>
            <a:ext cx="36180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1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--A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--A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Soil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Owl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Bacteria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Precipitation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--A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Dead leaf</a:t>
            </a:r>
            <a:r>
              <a:rPr b="0" i="0" lang="en-US" sz="24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59"/>
          <p:cNvSpPr txBox="1"/>
          <p:nvPr/>
        </p:nvSpPr>
        <p:spPr>
          <a:xfrm>
            <a:off x="3734075" y="18589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lang="en-US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Light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--A</a:t>
            </a:r>
            <a:endParaRPr sz="2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lang="en-US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Humidity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--A</a:t>
            </a:r>
            <a:endParaRPr sz="2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lang="en-US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Tree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sz="2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lang="en-US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Feces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sz="24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74319" lvl="0" marL="3429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lang="en-US" sz="24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Fingernail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sz="24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0896" lvl="0" marL="3429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○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Bacteria 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sz="24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0896" lvl="0" marL="34290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entury Gothic"/>
              <a:buChar char="○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Fur  </a:t>
            </a: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--B</a:t>
            </a:r>
            <a:endParaRPr sz="240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0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The Flow of Energy in an Ecosystem</a:t>
            </a:r>
            <a:endParaRPr/>
          </a:p>
        </p:txBody>
      </p:sp>
      <p:sp>
        <p:nvSpPr>
          <p:cNvPr id="603" name="Google Shape;603;p60"/>
          <p:cNvSpPr txBox="1"/>
          <p:nvPr>
            <p:ph idx="1" type="body"/>
          </p:nvPr>
        </p:nvSpPr>
        <p:spPr>
          <a:xfrm>
            <a:off x="533400" y="210185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All </a:t>
            </a:r>
            <a:r>
              <a:rPr b="0" i="0" lang="en-US" sz="32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flows into ecosystem from the </a:t>
            </a:r>
            <a:r>
              <a:rPr b="0" i="0" lang="en-US" sz="32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SUN</a:t>
            </a:r>
            <a:endParaRPr b="1" i="0" sz="32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://desertbruchid.net/Scanned_Essentials_2012/Fig_31_16_Chem_Cycling_EnergyFlow_Ess_50.jpg" id="604" name="Google Shape;60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800" y="2962275"/>
            <a:ext cx="4162425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61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The Flow of Energy in an Ecosystem</a:t>
            </a:r>
            <a:endParaRPr/>
          </a:p>
        </p:txBody>
      </p:sp>
      <p:sp>
        <p:nvSpPr>
          <p:cNvPr id="611" name="Google Shape;611;p61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(Except for thermal vents in the ocean!)</a:t>
            </a:r>
            <a:endParaRPr/>
          </a:p>
        </p:txBody>
      </p:sp>
      <p:pic>
        <p:nvPicPr>
          <p:cNvPr descr="http://www.pmel.noaa.gov/eoi/images/R852_DSC_sully_vent.jpg" id="612" name="Google Shape;61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400" y="3302000"/>
            <a:ext cx="4572000" cy="342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2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The Flow of Energy in an Ecosystem</a:t>
            </a:r>
            <a:endParaRPr/>
          </a:p>
        </p:txBody>
      </p:sp>
      <p:sp>
        <p:nvSpPr>
          <p:cNvPr id="619" name="Google Shape;619;p62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(Or possibly on some moons like Europa)</a:t>
            </a:r>
            <a:endParaRPr b="0" i="0" sz="32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://static.ddmcdn.com/gif/europa-plume-456-131212-1.jpg" id="620" name="Google Shape;62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113" y="3076575"/>
            <a:ext cx="5102225" cy="3400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independent.co.uk/incoming/article9170143.ece/binary/original/Europa-luna.jpg" id="621" name="Google Shape;621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3113" y="3076575"/>
            <a:ext cx="5195887" cy="37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3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The Flow of Energy in an Ecosystem</a:t>
            </a:r>
            <a:endParaRPr/>
          </a:p>
        </p:txBody>
      </p:sp>
      <p:sp>
        <p:nvSpPr>
          <p:cNvPr id="628" name="Google Shape;628;p63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571500" marR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r>
              <a:rPr b="1" i="0" lang="en-US" sz="28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Photosynthesis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makes it possible to capture </a:t>
            </a:r>
            <a:r>
              <a:rPr b="0" i="0" lang="en-US" sz="28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light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energy from sun and </a:t>
            </a:r>
            <a:r>
              <a:rPr b="0" i="0" lang="en-US" sz="28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transform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it into </a:t>
            </a:r>
            <a:r>
              <a:rPr b="0" i="0" lang="en-US" sz="28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chemical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energy of organic molecules (</a:t>
            </a:r>
            <a:r>
              <a:rPr b="0" i="0" lang="en-US" sz="2800" u="sng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food</a:t>
            </a:r>
            <a:r>
              <a:rPr b="0" i="0" lang="en-US" sz="28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).</a:t>
            </a:r>
            <a:endParaRPr/>
          </a:p>
        </p:txBody>
      </p:sp>
      <p:pic>
        <p:nvPicPr>
          <p:cNvPr descr="http://sciencewithme.com/wp-content/uploads/2010/11/photosynthesis_1.jpg" id="629" name="Google Shape;62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3687763"/>
            <a:ext cx="3962400" cy="317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extremetech.com/wp-content/uploads/2013/12/green-leaves-with-sunlight-640x353.jpg" id="630" name="Google Shape;63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756150"/>
            <a:ext cx="3810000" cy="210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4"/>
          <p:cNvSpPr txBox="1"/>
          <p:nvPr>
            <p:ph type="title"/>
          </p:nvPr>
        </p:nvSpPr>
        <p:spPr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The Flow of Energy in an Ecosystem</a:t>
            </a:r>
            <a:endParaRPr/>
          </a:p>
        </p:txBody>
      </p:sp>
      <p:sp>
        <p:nvSpPr>
          <p:cNvPr id="637" name="Google Shape;637;p64"/>
          <p:cNvSpPr txBox="1"/>
          <p:nvPr>
            <p:ph idx="1" type="body"/>
          </p:nvPr>
        </p:nvSpPr>
        <p:spPr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Char char="■"/>
            </a:pP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All </a:t>
            </a:r>
            <a:r>
              <a:rPr b="0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organisms</a:t>
            </a: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 are </a:t>
            </a:r>
            <a:r>
              <a:rPr b="0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chemical </a:t>
            </a:r>
            <a:r>
              <a:rPr b="1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machines</a:t>
            </a: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 driven by energy captured in photosynthesis.</a:t>
            </a:r>
            <a:endParaRPr/>
          </a:p>
          <a:p>
            <a:pPr indent="0" lvl="1" marL="571500" marR="0" rtl="0" algn="l"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://goaskgrandpa.com/beautifulThings/Sun.jpg" id="638" name="Google Shape;63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2200" y="3700463"/>
            <a:ext cx="4252913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5"/>
          <p:cNvSpPr txBox="1"/>
          <p:nvPr>
            <p:ph type="title"/>
          </p:nvPr>
        </p:nvSpPr>
        <p:spPr>
          <a:xfrm>
            <a:off x="1185420" y="3539679"/>
            <a:ext cx="6637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i="0" lang="en-US" sz="4000" u="sng" cap="none" strike="noStrike">
                <a:solidFill>
                  <a:schemeClr val="accent1"/>
                </a:solidFill>
              </a:rPr>
              <a:t>Food Chain</a:t>
            </a:r>
            <a:endParaRPr b="1" i="0" sz="4000" u="sng" cap="none" strike="noStrike">
              <a:solidFill>
                <a:schemeClr val="accent1"/>
              </a:solidFill>
            </a:endParaRPr>
          </a:p>
        </p:txBody>
      </p:sp>
      <p:sp>
        <p:nvSpPr>
          <p:cNvPr id="644" name="Google Shape;644;p65"/>
          <p:cNvSpPr txBox="1"/>
          <p:nvPr>
            <p:ph idx="1" type="body"/>
          </p:nvPr>
        </p:nvSpPr>
        <p:spPr>
          <a:xfrm>
            <a:off x="1258658" y="4901750"/>
            <a:ext cx="6637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rPr b="1" i="0" lang="en-US" sz="2400" u="none" cap="none" strike="noStrike">
                <a:solidFill>
                  <a:srgbClr val="888888"/>
                </a:solidFill>
              </a:rPr>
              <a:t>Describes </a:t>
            </a:r>
            <a:r>
              <a:rPr b="1" lang="en-US" sz="2400"/>
              <a:t>both </a:t>
            </a:r>
            <a:r>
              <a:rPr b="1" i="0" lang="en-US" sz="2400" u="none" cap="none" strike="noStrike">
                <a:solidFill>
                  <a:srgbClr val="888888"/>
                </a:solidFill>
                <a:highlight>
                  <a:srgbClr val="FFFF00"/>
                </a:highlight>
              </a:rPr>
              <a:t>feeding relationships</a:t>
            </a:r>
            <a:r>
              <a:rPr b="1" i="0" lang="en-US" sz="2400" u="none" cap="none" strike="noStrike">
                <a:solidFill>
                  <a:srgbClr val="888888"/>
                </a:solidFill>
              </a:rPr>
              <a:t> </a:t>
            </a:r>
            <a:r>
              <a:rPr b="1" lang="en-US" sz="2400">
                <a:highlight>
                  <a:srgbClr val="FFFF00"/>
                </a:highlight>
              </a:rPr>
              <a:t>between organisms</a:t>
            </a:r>
            <a:r>
              <a:rPr b="1" lang="en-US" sz="2400"/>
              <a:t> and one possible path </a:t>
            </a:r>
            <a:r>
              <a:rPr b="1" lang="en-US" sz="2400">
                <a:highlight>
                  <a:srgbClr val="FFFF00"/>
                </a:highlight>
              </a:rPr>
              <a:t>energy </a:t>
            </a:r>
            <a:r>
              <a:rPr b="1" lang="en-US" sz="2400"/>
              <a:t>can travel in an ecosystem</a:t>
            </a:r>
            <a:r>
              <a:rPr b="1" i="0" lang="en-US" sz="2400" u="none" cap="none" strike="noStrike">
                <a:solidFill>
                  <a:srgbClr val="888888"/>
                </a:solidFill>
              </a:rPr>
              <a:t>.</a:t>
            </a:r>
            <a:endParaRPr b="1" sz="2400"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888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0602l" id="645" name="Google Shape;64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378906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646" name="Google Shape;646;p65"/>
          <p:cNvCxnSpPr/>
          <p:nvPr/>
        </p:nvCxnSpPr>
        <p:spPr>
          <a:xfrm>
            <a:off x="2063375" y="1966275"/>
            <a:ext cx="10668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47" name="Google Shape;647;p65"/>
          <p:cNvCxnSpPr/>
          <p:nvPr/>
        </p:nvCxnSpPr>
        <p:spPr>
          <a:xfrm>
            <a:off x="3793659" y="1966275"/>
            <a:ext cx="8382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48" name="Google Shape;648;p65"/>
          <p:cNvCxnSpPr/>
          <p:nvPr/>
        </p:nvCxnSpPr>
        <p:spPr>
          <a:xfrm>
            <a:off x="5587000" y="1966284"/>
            <a:ext cx="1676400" cy="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/>
          <p:nvPr>
            <p:ph type="title"/>
          </p:nvPr>
        </p:nvSpPr>
        <p:spPr>
          <a:xfrm>
            <a:off x="676090" y="61128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i="0" lang="en-US" sz="4800" u="sng" cap="none" strike="noStrike">
                <a:solidFill>
                  <a:schemeClr val="accent1"/>
                </a:solidFill>
              </a:rPr>
              <a:t>Levels of Organization</a:t>
            </a:r>
            <a:endParaRPr b="1" i="0" sz="4800" u="sng" cap="none" strike="noStrike">
              <a:solidFill>
                <a:schemeClr val="accent1"/>
              </a:solidFill>
            </a:endParaRPr>
          </a:p>
        </p:txBody>
      </p:sp>
      <p:pic>
        <p:nvPicPr>
          <p:cNvPr id="507" name="Google Shape;507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676" y="1900650"/>
            <a:ext cx="5881800" cy="45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66"/>
          <p:cNvSpPr txBox="1"/>
          <p:nvPr>
            <p:ph type="title"/>
          </p:nvPr>
        </p:nvSpPr>
        <p:spPr>
          <a:xfrm>
            <a:off x="738440" y="83243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 Narrow"/>
              <a:buNone/>
            </a:pPr>
            <a:r>
              <a:rPr b="1" i="0" lang="en-US" sz="5400" u="sng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FOOD WEB:</a:t>
            </a:r>
            <a:endParaRPr u="sng"/>
          </a:p>
        </p:txBody>
      </p:sp>
      <p:sp>
        <p:nvSpPr>
          <p:cNvPr id="654" name="Google Shape;654;p66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8996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○"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shows the </a:t>
            </a:r>
            <a:r>
              <a:rPr b="1" i="0" lang="en-US" sz="3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interactions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between a </a:t>
            </a:r>
            <a:r>
              <a:rPr b="1" i="0" lang="en-US" sz="3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wide variety of organisms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in the environment</a:t>
            </a:r>
            <a:endParaRPr b="1" sz="3000">
              <a:solidFill>
                <a:srgbClr val="000000"/>
              </a:solidFill>
            </a:endParaRPr>
          </a:p>
          <a:p>
            <a:pPr indent="-358648" lvl="1" marL="640080" marR="0" rtl="0" algn="l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○"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creating a complicated,interconnected </a:t>
            </a:r>
            <a:r>
              <a:rPr b="1" i="0" lang="en-US" sz="3000" u="none" cap="none" strike="noStrike">
                <a:solidFill>
                  <a:srgbClr val="0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path of energy flow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b="1" sz="3000">
              <a:solidFill>
                <a:srgbClr val="000000"/>
              </a:solidFill>
            </a:endParaRPr>
          </a:p>
          <a:p>
            <a:pPr indent="-348996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○"/>
            </a:pPr>
            <a:r>
              <a:rPr b="1" lang="en-US" sz="3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can be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used to study effects of the changing or introduction of a variable in an environment</a:t>
            </a:r>
            <a:endParaRPr b="1" sz="3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7"/>
          <p:cNvSpPr txBox="1"/>
          <p:nvPr>
            <p:ph type="title"/>
          </p:nvPr>
        </p:nvSpPr>
        <p:spPr>
          <a:xfrm>
            <a:off x="565649" y="651877"/>
            <a:ext cx="77445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Producer:  (AKA: Autotroph)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1800" u="none" cap="none" strike="noStrike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Auto: Yourself</a:t>
            </a:r>
            <a:r>
              <a:rPr b="1" i="0" lang="en-US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</a:t>
            </a:r>
            <a:r>
              <a:rPr b="1" i="0" lang="en-US" sz="1800" u="none" cap="none" strike="noStrike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Troph: Source of energy</a:t>
            </a:r>
            <a:endParaRPr b="1" i="0" sz="1800" u="none" cap="none" strike="noStrike">
              <a:solidFill>
                <a:srgbClr val="CC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br>
              <a:rPr b="1" i="0" lang="en-US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18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Translates as: Getting energy from a source that is yourself.</a:t>
            </a:r>
            <a:endParaRPr b="0" i="0" sz="36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67"/>
          <p:cNvSpPr/>
          <p:nvPr/>
        </p:nvSpPr>
        <p:spPr>
          <a:xfrm>
            <a:off x="565650" y="2186100"/>
            <a:ext cx="3668700" cy="42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Organisms that </a:t>
            </a:r>
            <a:r>
              <a:rPr b="1" lang="en-US" sz="2000">
                <a:solidFill>
                  <a:srgbClr val="3C78D8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capture energy from sunlight</a:t>
            </a: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 and use it to make food are known as </a:t>
            </a:r>
            <a:r>
              <a:rPr b="1" lang="en-US" sz="2000">
                <a:solidFill>
                  <a:srgbClr val="3C78D8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photosynthesizers</a:t>
            </a: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b="1" sz="2000">
              <a:solidFill>
                <a:srgbClr val="3C78D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(e.g. all plants)</a:t>
            </a:r>
            <a:endParaRPr b="1" sz="2000">
              <a:solidFill>
                <a:srgbClr val="3C78D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C78D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Organisms that </a:t>
            </a:r>
            <a:r>
              <a:rPr b="1" lang="en-US" sz="2000">
                <a:solidFill>
                  <a:srgbClr val="3C78D8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capture energy from chemicals</a:t>
            </a: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 and use it to make food are known as </a:t>
            </a:r>
            <a:r>
              <a:rPr b="1" lang="en-US" sz="2000">
                <a:solidFill>
                  <a:srgbClr val="3C78D8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chemosynthesizers</a:t>
            </a: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b="1" sz="2000">
              <a:solidFill>
                <a:srgbClr val="3C78D8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C78D8"/>
                </a:solidFill>
                <a:latin typeface="Arial Narrow"/>
                <a:ea typeface="Arial Narrow"/>
                <a:cs typeface="Arial Narrow"/>
                <a:sym typeface="Arial Narrow"/>
              </a:rPr>
              <a:t>(e.g. bacteria in hydrothermal vents)</a:t>
            </a:r>
            <a:endParaRPr b="1" sz="2000">
              <a:solidFill>
                <a:srgbClr val="3C78D8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s://fitz6.files.wordpress.com/2014/03/chemosynthesis.jpg" id="661" name="Google Shape;66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6375" y="3231325"/>
            <a:ext cx="4455500" cy="33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8"/>
          <p:cNvSpPr txBox="1"/>
          <p:nvPr>
            <p:ph type="title"/>
          </p:nvPr>
        </p:nvSpPr>
        <p:spPr>
          <a:xfrm>
            <a:off x="607071" y="1356700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Consumer: (A</a:t>
            </a:r>
            <a:r>
              <a:rPr lang="en-US" sz="3600" u="sng"/>
              <a:t>KA: </a:t>
            </a: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Heterotroph)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1979" u="none" cap="none" strike="noStrike">
                <a:solidFill>
                  <a:srgbClr val="A61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Hetero: Different		Troph: Source of energy</a:t>
            </a:r>
            <a:endParaRPr b="1" i="0" sz="1979" u="none" cap="none" strike="noStrike">
              <a:solidFill>
                <a:srgbClr val="A61C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br>
              <a:rPr b="1" i="0" lang="en-US" sz="1979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i="0" lang="en-US" sz="1979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Translates as: Getting energy from a source different than themselves.</a:t>
            </a:r>
            <a:endParaRPr b="1" i="0" sz="1979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7" name="Google Shape;667;p68"/>
          <p:cNvSpPr txBox="1"/>
          <p:nvPr>
            <p:ph idx="1" type="body"/>
          </p:nvPr>
        </p:nvSpPr>
        <p:spPr>
          <a:xfrm>
            <a:off x="677392" y="2653152"/>
            <a:ext cx="67773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19" lvl="1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○"/>
            </a:pPr>
            <a:r>
              <a:rPr b="0" i="0" lang="en-US" sz="296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obtains energy</a:t>
            </a:r>
            <a:r>
              <a:rPr b="0" i="0" lang="en-US" sz="296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 to build their molecules by </a:t>
            </a:r>
            <a:r>
              <a:rPr lang="en-US" sz="2960">
                <a:solidFill>
                  <a:srgbClr val="C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eating </a:t>
            </a:r>
            <a:r>
              <a:rPr b="0" i="0" lang="en-US" sz="2960" u="none" cap="none" strike="noStrike">
                <a:solidFill>
                  <a:srgbClr val="C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plants or other organisms</a:t>
            </a:r>
            <a:endParaRPr sz="2960">
              <a:solidFill>
                <a:srgbClr val="C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4319" lvl="1" marL="342900" marR="0" rtl="0" algn="l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accent1"/>
              </a:buClr>
              <a:buSzPts val="2250"/>
              <a:buFont typeface="Noto Sans Symbols"/>
              <a:buChar char="○"/>
            </a:pPr>
            <a:r>
              <a:rPr b="0" i="0" lang="en-US" sz="296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Different levels of consumers depending on where they eat</a:t>
            </a:r>
            <a:endParaRPr/>
          </a:p>
          <a:p>
            <a:pPr indent="-228599" lvl="2" marL="61722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968"/>
              <a:buFont typeface="Noto Sans Symbols"/>
              <a:buChar char="○"/>
            </a:pPr>
            <a:r>
              <a:rPr b="0" i="0" lang="en-US" sz="259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Primary</a:t>
            </a:r>
            <a:endParaRPr/>
          </a:p>
          <a:p>
            <a:pPr indent="-228599" lvl="2" marL="61722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968"/>
              <a:buFont typeface="Noto Sans Symbols"/>
              <a:buChar char="○"/>
            </a:pPr>
            <a:r>
              <a:rPr b="0" i="0" lang="en-US" sz="259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Secondary</a:t>
            </a:r>
            <a:endParaRPr/>
          </a:p>
          <a:p>
            <a:pPr indent="-228599" lvl="2" marL="61722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968"/>
              <a:buFont typeface="Noto Sans Symbols"/>
              <a:buChar char="○"/>
            </a:pPr>
            <a:r>
              <a:rPr b="0" i="0" lang="en-US" sz="259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Tertiary</a:t>
            </a:r>
            <a:endParaRPr/>
          </a:p>
          <a:p>
            <a:pPr indent="-228599" lvl="2" marL="617220" marR="0" rtl="0" algn="l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accent1"/>
              </a:buClr>
              <a:buSzPts val="1968"/>
              <a:buFont typeface="Noto Sans Symbols"/>
              <a:buChar char="○"/>
            </a:pPr>
            <a:r>
              <a:rPr b="0" i="0" lang="en-US" sz="2590" u="none" cap="none" strike="noStrike">
                <a:solidFill>
                  <a:srgbClr val="C00000"/>
                </a:solidFill>
                <a:latin typeface="Arial Narrow"/>
                <a:ea typeface="Arial Narrow"/>
                <a:cs typeface="Arial Narrow"/>
                <a:sym typeface="Arial Narrow"/>
              </a:rPr>
              <a:t>Quaternary</a:t>
            </a:r>
            <a:endParaRPr b="0" i="0" sz="2590" u="none" cap="none" strike="noStrike">
              <a:solidFill>
                <a:srgbClr val="C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67182" lvl="0" marL="342900" marR="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Clr>
                <a:schemeClr val="accent1"/>
              </a:buClr>
              <a:buSzPts val="1687"/>
              <a:buFont typeface="Noto Sans Symbols"/>
              <a:buNone/>
            </a:pPr>
            <a:r>
              <a:t/>
            </a:r>
            <a:endParaRPr b="0" i="0" sz="222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ttp://images.nationalgeographic.com/wpf/media-live/photos/000/126/cache/lion-yawning_12659_990x742.jpg" id="668" name="Google Shape;66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6117" y="55450"/>
            <a:ext cx="152348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2.gstatic.com/images?q=tbn:ANd9GcQRSE9Eymg5HC4B9xHedyvIDuHNCymxxSIiI2bwsUIxOyp-LPGk6A:edenhills.files.wordpress.com/2011/02/meg-yawn.jpg" id="669" name="Google Shape;66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3125" y="2499700"/>
            <a:ext cx="1968425" cy="13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925" y="4552288"/>
            <a:ext cx="4099075" cy="230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9"/>
          <p:cNvSpPr txBox="1"/>
          <p:nvPr>
            <p:ph type="title"/>
          </p:nvPr>
        </p:nvSpPr>
        <p:spPr>
          <a:xfrm>
            <a:off x="505356" y="601675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Consumers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(1</a:t>
            </a:r>
            <a:r>
              <a:rPr b="0" baseline="3000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consumer of the food chain)</a:t>
            </a:r>
            <a:endParaRPr b="0" i="0" sz="324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6" name="Google Shape;676;p69"/>
          <p:cNvSpPr txBox="1"/>
          <p:nvPr>
            <p:ph idx="1" type="body"/>
          </p:nvPr>
        </p:nvSpPr>
        <p:spPr>
          <a:xfrm>
            <a:off x="419924" y="1872175"/>
            <a:ext cx="55107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6400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eats producers</a:t>
            </a:r>
            <a:endParaRPr/>
          </a:p>
          <a:p>
            <a:pPr indent="-274320" lvl="1" marL="64008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Also known as </a:t>
            </a:r>
            <a:r>
              <a:rPr b="0" i="0" lang="en-US" sz="40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herbivores</a:t>
            </a:r>
            <a:endParaRPr b="0" i="0" sz="4000" u="sng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2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Eg.  Cows, horses, caterpillars and ducks</a:t>
            </a:r>
            <a:endParaRPr b="1" i="0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koala" id="677" name="Google Shape;67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2726" y="4693725"/>
            <a:ext cx="1742875" cy="216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e101b" id="678" name="Google Shape;67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6725" y="5305225"/>
            <a:ext cx="2534675" cy="15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5575" y="1779988"/>
            <a:ext cx="2878424" cy="287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0"/>
          <p:cNvSpPr txBox="1"/>
          <p:nvPr>
            <p:ph type="title"/>
          </p:nvPr>
        </p:nvSpPr>
        <p:spPr>
          <a:xfrm>
            <a:off x="507175" y="731075"/>
            <a:ext cx="8129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 Consumers</a:t>
            </a:r>
            <a: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(2</a:t>
            </a:r>
            <a:r>
              <a:rPr b="0" baseline="3000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consumer on the food chain)</a:t>
            </a:r>
            <a:endParaRPr b="0" i="0" sz="36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5" name="Google Shape;685;p70"/>
          <p:cNvSpPr txBox="1"/>
          <p:nvPr>
            <p:ph idx="1" type="body"/>
          </p:nvPr>
        </p:nvSpPr>
        <p:spPr>
          <a:xfrm>
            <a:off x="1104517" y="1874077"/>
            <a:ext cx="67773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64008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36"/>
              <a:buFont typeface="Noto Sans Symbols"/>
              <a:buChar char="○"/>
            </a:pP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eats herbivores</a:t>
            </a:r>
            <a:endParaRPr/>
          </a:p>
          <a:p>
            <a:pPr indent="-274320" lvl="1" marL="64008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2736"/>
              <a:buFont typeface="Noto Sans Symbols"/>
              <a:buChar char="○"/>
            </a:pPr>
            <a:r>
              <a:rPr b="0" i="0" lang="en-US" sz="36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Carnivore</a:t>
            </a:r>
            <a:endParaRPr/>
          </a:p>
          <a:p>
            <a:pPr indent="-228600" lvl="2" marL="91440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2736"/>
              <a:buFont typeface="Noto Sans Symbols"/>
              <a:buChar char="○"/>
            </a:pP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Eg.  Wolf, ferret, and leopard</a:t>
            </a:r>
            <a:endParaRPr/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23310927" id="686" name="Google Shape;686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4114800"/>
            <a:ext cx="15906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opard-sleeping-in-tree" id="687" name="Google Shape;687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7000" y="4359707"/>
            <a:ext cx="3152775" cy="2173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rret" id="688" name="Google Shape;688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0" y="4176712"/>
            <a:ext cx="2819400" cy="2319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1"/>
          <p:cNvSpPr txBox="1"/>
          <p:nvPr>
            <p:ph type="title"/>
          </p:nvPr>
        </p:nvSpPr>
        <p:spPr>
          <a:xfrm>
            <a:off x="567590" y="75918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Tertiary Consumer</a:t>
            </a:r>
            <a: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(3</a:t>
            </a:r>
            <a:r>
              <a:rPr b="0" baseline="3000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</a:t>
            </a: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consumer on the food chain)</a:t>
            </a:r>
            <a:endParaRPr b="0" i="0" sz="324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4" name="Google Shape;694;p71"/>
          <p:cNvSpPr txBox="1"/>
          <p:nvPr>
            <p:ph idx="1" type="body"/>
          </p:nvPr>
        </p:nvSpPr>
        <p:spPr>
          <a:xfrm>
            <a:off x="567597" y="2177225"/>
            <a:ext cx="43869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6400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eats second order (other carnivores)</a:t>
            </a:r>
            <a:endParaRPr/>
          </a:p>
          <a:p>
            <a:pPr indent="-274320" lvl="1" marL="64008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Carnivore</a:t>
            </a:r>
            <a:endParaRPr b="0" i="0" sz="40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2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40"/>
              <a:buFont typeface="Noto Sans Symbols"/>
              <a:buChar char="○"/>
            </a:pPr>
            <a:r>
              <a:rPr b="0" i="0" lang="en-US" sz="4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Eg.  Hawk</a:t>
            </a:r>
            <a:endParaRPr/>
          </a:p>
          <a:p>
            <a:pPr indent="0" lvl="4" marL="1097280" marR="0" rtl="0" algn="l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2736"/>
              <a:buFont typeface="Noto Sans Symbols"/>
              <a:buNone/>
            </a:pPr>
            <a:r>
              <a:rPr b="1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	</a:t>
            </a: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Cougar</a:t>
            </a:r>
            <a:endParaRPr b="0" i="0" sz="36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white-hawk" id="695" name="Google Shape;69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3875" y="3200400"/>
            <a:ext cx="2497138" cy="3657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3fcougar" id="696" name="Google Shape;696;p7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1606" y="1983115"/>
            <a:ext cx="3962400" cy="163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2"/>
          <p:cNvSpPr txBox="1"/>
          <p:nvPr>
            <p:ph type="title"/>
          </p:nvPr>
        </p:nvSpPr>
        <p:spPr>
          <a:xfrm>
            <a:off x="604190" y="930039"/>
            <a:ext cx="702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Quaternary </a:t>
            </a:r>
            <a:b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(4</a:t>
            </a:r>
            <a:r>
              <a:rPr b="0" baseline="3000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b="0" i="0" lang="en-US" sz="324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consumer on the food chain)</a:t>
            </a:r>
            <a:endParaRPr b="0" i="0" sz="324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p72"/>
          <p:cNvSpPr txBox="1"/>
          <p:nvPr>
            <p:ph idx="1" type="body"/>
          </p:nvPr>
        </p:nvSpPr>
        <p:spPr>
          <a:xfrm>
            <a:off x="421142" y="2287052"/>
            <a:ext cx="67773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20" lvl="1" marL="6400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36"/>
              <a:buFont typeface="Noto Sans Symbols"/>
              <a:buChar char="○"/>
            </a:pP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this is very rare…</a:t>
            </a:r>
            <a:endParaRPr/>
          </a:p>
          <a:p>
            <a:pPr indent="-228599" lvl="2" marL="91440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432"/>
              <a:buFont typeface="Noto Sans Symbols"/>
              <a:buChar char="○"/>
            </a:pPr>
            <a:r>
              <a:rPr b="0" i="0" lang="en-US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Not enough energy at the level before to support these higher levels</a:t>
            </a:r>
            <a:endParaRPr/>
          </a:p>
          <a:p>
            <a:pPr indent="-228599" lvl="2" marL="914400" marR="0" rtl="0" algn="l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432"/>
              <a:buFont typeface="Noto Sans Symbols"/>
              <a:buChar char="○"/>
            </a:pPr>
            <a:r>
              <a:rPr b="0" i="0" lang="en-US" sz="32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Carnivore</a:t>
            </a:r>
            <a:endParaRPr b="0" i="0" sz="32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28600" lvl="3" marL="1124712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128"/>
              <a:buFont typeface="Noto Sans Symbols"/>
              <a:buChar char="○"/>
            </a:pPr>
            <a:r>
              <a:rPr b="0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Eg.  Orca</a:t>
            </a:r>
            <a:endParaRPr/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orca" id="703" name="Google Shape;70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1575" y="4267200"/>
            <a:ext cx="34544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3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0" i="0" lang="en-US" sz="40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Omnivores</a:t>
            </a:r>
            <a:endParaRPr b="0" i="0" sz="4000" u="sng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9" name="Google Shape;709;p73"/>
          <p:cNvSpPr/>
          <p:nvPr/>
        </p:nvSpPr>
        <p:spPr>
          <a:xfrm>
            <a:off x="1066800" y="2133600"/>
            <a:ext cx="4572000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5613" lvl="1" marL="1027113" marR="0" rtl="0" algn="l">
              <a:spcBef>
                <a:spcPts val="0"/>
              </a:spcBef>
              <a:spcAft>
                <a:spcPts val="0"/>
              </a:spcAft>
              <a:buClr>
                <a:srgbClr val="FAC164"/>
              </a:buClr>
              <a:buSzPts val="2400"/>
              <a:buFont typeface="Noto Sans Symbols"/>
              <a:buChar char="■"/>
            </a:pP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obtains the </a:t>
            </a:r>
            <a:r>
              <a:rPr b="0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energy</a:t>
            </a: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 to build their </a:t>
            </a:r>
            <a:r>
              <a:rPr b="0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molecules</a:t>
            </a: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 by </a:t>
            </a:r>
            <a:r>
              <a:rPr b="0" i="0" lang="en-US" sz="3200" u="sng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consuming</a:t>
            </a:r>
            <a:r>
              <a:rPr b="0" i="0" lang="en-US" sz="3200" u="none" cap="none" strike="noStrike">
                <a:solidFill>
                  <a:srgbClr val="5B5249"/>
                </a:solidFill>
                <a:latin typeface="Arial Narrow"/>
                <a:ea typeface="Arial Narrow"/>
                <a:cs typeface="Arial Narrow"/>
                <a:sym typeface="Arial Narrow"/>
              </a:rPr>
              <a:t> plants or other organisms</a:t>
            </a:r>
            <a:endParaRPr/>
          </a:p>
        </p:txBody>
      </p:sp>
      <p:pic>
        <p:nvPicPr>
          <p:cNvPr descr="https://pbs.twimg.com/profile_images/2586664217/o78k5fogx5g3hdy6peai.jpeg" id="710" name="Google Shape;71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800" y="333464"/>
            <a:ext cx="2702461" cy="2029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t2.gstatic.com/images?q=tbn:ANd9GcQGyaC9rcappTgIa5uO5t1V2ctOP4XZheJEnRhkimUyBEbmb6lz:eofdreams.com/data_images/dreams/dog/dog-08.jpg" id="711" name="Google Shape;71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400" y="3532384"/>
            <a:ext cx="2854861" cy="3011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livingwellmag.com/wp-content/uploads/2012/07/man.jpg" id="712" name="Google Shape;712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4630937"/>
            <a:ext cx="2133600" cy="19127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pngimg.com/upload/chicken_PNG2161.png" id="713" name="Google Shape;713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10000" y="4460052"/>
            <a:ext cx="1252871" cy="20508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dni.wired.co.uk/1240x826/o_r/rat_6.jpg" id="714" name="Google Shape;714;p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" y="333464"/>
            <a:ext cx="1752600" cy="1167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429578"/>
            <a:ext cx="4533900" cy="599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shssvr02\staff\_Biology Share\1 Barrett 11-12\Power Presentations-Biology\assets\Transparencies\food-web.gif" id="724" name="Google Shape;724;p75"/>
          <p:cNvPicPr preferRelativeResize="0"/>
          <p:nvPr/>
        </p:nvPicPr>
        <p:blipFill rotWithShape="1">
          <a:blip r:embed="rId3">
            <a:alphaModFix/>
          </a:blip>
          <a:srcRect b="80867" l="0" r="47075" t="0"/>
          <a:stretch/>
        </p:blipFill>
        <p:spPr>
          <a:xfrm>
            <a:off x="1024325" y="1186850"/>
            <a:ext cx="7095350" cy="336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shssvr02\staff\_Biology Share\1 Barrett 11-12\Power Presentations-Biology\assets\Transparencies\Levels-of-Organization.gif" id="512" name="Google Shape;51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6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0" i="0" lang="en-US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Introduced Variables to t</a:t>
            </a:r>
            <a:r>
              <a:rPr lang="en-US"/>
              <a:t>he food web</a:t>
            </a:r>
            <a:endParaRPr b="0" i="0" sz="4000" u="none" cap="none" strike="noStrik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0" name="Google Shape;730;p76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431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the aquatic food web above, explain what would happen if the zooplankton population drastically declined.</a:t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3429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Explain what would happen if the reef shark population drastically increased.</a:t>
            </a:r>
            <a:endParaRPr/>
          </a:p>
          <a:p>
            <a:pPr indent="0" lvl="0" marL="6858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"/>
          <p:cNvSpPr txBox="1"/>
          <p:nvPr>
            <p:ph type="title"/>
          </p:nvPr>
        </p:nvSpPr>
        <p:spPr>
          <a:xfrm>
            <a:off x="1043490" y="1027664"/>
            <a:ext cx="70248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an Organism Act at Different Consumer Levels?</a:t>
            </a:r>
            <a:endParaRPr/>
          </a:p>
        </p:txBody>
      </p:sp>
      <p:pic>
        <p:nvPicPr>
          <p:cNvPr id="737" name="Google Shape;73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19" y="4513875"/>
            <a:ext cx="3067900" cy="20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978" y="4233848"/>
            <a:ext cx="3554748" cy="22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75" y="2409789"/>
            <a:ext cx="3494418" cy="2038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0"/>
          <p:cNvSpPr txBox="1"/>
          <p:nvPr>
            <p:ph type="title"/>
          </p:nvPr>
        </p:nvSpPr>
        <p:spPr>
          <a:xfrm>
            <a:off x="533400" y="3810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Narrow"/>
              <a:buNone/>
            </a:pPr>
            <a:r>
              <a:rPr b="0" i="0" lang="en-US" sz="4000" u="sng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Biome:</a:t>
            </a:r>
            <a:endParaRPr u="sng"/>
          </a:p>
        </p:txBody>
      </p:sp>
      <p:sp>
        <p:nvSpPr>
          <p:cNvPr id="518" name="Google Shape;518;p50"/>
          <p:cNvSpPr txBox="1"/>
          <p:nvPr>
            <p:ph idx="1" type="body"/>
          </p:nvPr>
        </p:nvSpPr>
        <p:spPr>
          <a:xfrm>
            <a:off x="533400" y="1258800"/>
            <a:ext cx="22710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85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28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Made up of</a:t>
            </a:r>
            <a:endParaRPr/>
          </a:p>
          <a:p>
            <a:pPr indent="0" lvl="0" marL="6858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128"/>
              <a:buFont typeface="Noto Sans Symbols"/>
              <a:buNone/>
            </a:pPr>
            <a:r>
              <a:rPr b="1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smaller ecosystems characterized by a specific climate and certain types of</a:t>
            </a:r>
            <a:r>
              <a:rPr b="1" lang="en-US" sz="280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plant</a:t>
            </a:r>
            <a:r>
              <a:rPr b="1" lang="en-US" sz="2800">
                <a:latin typeface="Arial Narrow"/>
                <a:ea typeface="Arial Narrow"/>
                <a:cs typeface="Arial Narrow"/>
                <a:sym typeface="Arial Narrow"/>
              </a:rPr>
              <a:t> and </a:t>
            </a:r>
            <a:r>
              <a:rPr b="1" i="0" lang="en-US" sz="28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animal communities.</a:t>
            </a:r>
            <a:endParaRPr b="0" i="0" sz="28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3409" id="519" name="Google Shape;519;p50"/>
          <p:cNvPicPr preferRelativeResize="0"/>
          <p:nvPr>
            <p:ph idx="2" type="clipArt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5500" y="0"/>
            <a:ext cx="6148500" cy="54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/>
          <p:nvPr>
            <p:ph type="title"/>
          </p:nvPr>
        </p:nvSpPr>
        <p:spPr>
          <a:xfrm>
            <a:off x="1066800" y="1219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Ecosystem:</a:t>
            </a:r>
            <a:r>
              <a:rPr b="0" i="0" lang="en-US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US" sz="36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biological community of living organisms and their physical environment</a:t>
            </a:r>
            <a:endParaRPr b="0" i="0" sz="36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5" name="Google Shape;525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733800"/>
            <a:ext cx="5532994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2594" y="4619625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uman body ecosystem" id="527" name="Google Shape;527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3762" y="2590800"/>
            <a:ext cx="1548166" cy="20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2"/>
          <p:cNvSpPr txBox="1"/>
          <p:nvPr>
            <p:ph type="title"/>
          </p:nvPr>
        </p:nvSpPr>
        <p:spPr>
          <a:xfrm>
            <a:off x="533400" y="5334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 Narrow"/>
              <a:buNone/>
            </a:pPr>
            <a:r>
              <a:rPr b="0" i="0" lang="en-US" sz="3600" u="sng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Ecosystem</a:t>
            </a:r>
            <a:r>
              <a:rPr b="0" i="0" lang="en-US" sz="3600" u="none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: A specific location in the biome</a:t>
            </a:r>
            <a:endParaRPr b="0" i="0" sz="3600" u="none" cap="none" strike="noStrike">
              <a:solidFill>
                <a:schemeClr val="accen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33" name="Google Shape;533;p52"/>
          <p:cNvSpPr txBox="1"/>
          <p:nvPr>
            <p:ph idx="1" type="body"/>
          </p:nvPr>
        </p:nvSpPr>
        <p:spPr>
          <a:xfrm>
            <a:off x="533400" y="1478425"/>
            <a:ext cx="24384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858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60"/>
              <a:buFont typeface="Noto Sans Symbols"/>
              <a:buNone/>
            </a:pPr>
            <a:r>
              <a:rPr b="1" i="0" lang="en-US" sz="35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Made up of both:</a:t>
            </a:r>
            <a:endParaRPr/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A </a:t>
            </a:r>
            <a:r>
              <a:rPr b="1" i="0" lang="en-US" sz="2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Community</a:t>
            </a:r>
            <a:r>
              <a:rPr b="0" i="0" lang="en-US" sz="24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i="0" lang="en-US" sz="20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(the living part)</a:t>
            </a:r>
            <a:r>
              <a:rPr b="1" lang="en-US" sz="2000"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b="1"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342900" marR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US" sz="2000">
                <a:latin typeface="Arial Narrow"/>
                <a:ea typeface="Arial Narrow"/>
                <a:cs typeface="Arial Narrow"/>
                <a:sym typeface="Arial Narrow"/>
              </a:rPr>
              <a:t>and</a:t>
            </a:r>
            <a:endParaRPr b="1"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342900" marR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4319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○"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Habitat </a:t>
            </a:r>
            <a:endParaRPr/>
          </a:p>
          <a:p>
            <a:pPr indent="0" lvl="0" marL="68580" marR="0" rtl="0" algn="l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596"/>
              <a:buFont typeface="Noto Sans Symbols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(the non</a:t>
            </a:r>
            <a:r>
              <a:rPr b="1" lang="en-US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-</a:t>
            </a:r>
            <a:r>
              <a:rPr b="1" i="0" lang="en-US" sz="21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living part)</a:t>
            </a:r>
            <a:endParaRPr b="1"/>
          </a:p>
          <a:p>
            <a:pPr indent="-274320" lvl="0" marL="342900" marR="0" rtl="0" algn="l">
              <a:spcBef>
                <a:spcPts val="380"/>
              </a:spcBef>
              <a:spcAft>
                <a:spcPts val="0"/>
              </a:spcAft>
              <a:buClr>
                <a:schemeClr val="accent1"/>
              </a:buClr>
              <a:buSzPts val="1444"/>
              <a:buFont typeface="Noto Sans Symbols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place where a particular population lives.</a:t>
            </a:r>
            <a:endParaRPr b="0" i="0" sz="19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158496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http://static.trunity.net/files/182701_182800/182757/thumbs/lake-ecosystem-1_438x0_scale.PNG" id="534" name="Google Shape;53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2020601"/>
            <a:ext cx="5216899" cy="3239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3"/>
          <p:cNvSpPr txBox="1"/>
          <p:nvPr>
            <p:ph type="title"/>
          </p:nvPr>
        </p:nvSpPr>
        <p:spPr>
          <a:xfrm>
            <a:off x="566475" y="691775"/>
            <a:ext cx="777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u="sng"/>
              <a:t>Community</a:t>
            </a:r>
            <a:r>
              <a:rPr lang="en-US" sz="6000"/>
              <a:t>:</a:t>
            </a:r>
            <a:endParaRPr sz="6000"/>
          </a:p>
        </p:txBody>
      </p:sp>
      <p:sp>
        <p:nvSpPr>
          <p:cNvPr id="541" name="Google Shape;541;p53"/>
          <p:cNvSpPr txBox="1"/>
          <p:nvPr>
            <p:ph idx="1" type="body"/>
          </p:nvPr>
        </p:nvSpPr>
        <p:spPr>
          <a:xfrm>
            <a:off x="500325" y="2101850"/>
            <a:ext cx="3197100" cy="435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/>
              <a:t>All the living organisms that coexist in a certain area.</a:t>
            </a:r>
            <a:endParaRPr sz="3600"/>
          </a:p>
        </p:txBody>
      </p:sp>
      <p:pic>
        <p:nvPicPr>
          <p:cNvPr id="542" name="Google Shape;5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8225" y="3134250"/>
            <a:ext cx="4928325" cy="33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4"/>
          <p:cNvSpPr txBox="1"/>
          <p:nvPr>
            <p:ph type="title"/>
          </p:nvPr>
        </p:nvSpPr>
        <p:spPr>
          <a:xfrm>
            <a:off x="566475" y="691775"/>
            <a:ext cx="7772400" cy="1143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u="sng"/>
              <a:t>Habitat</a:t>
            </a:r>
            <a:r>
              <a:rPr lang="en-US" sz="6000"/>
              <a:t>:</a:t>
            </a:r>
            <a:endParaRPr sz="6000"/>
          </a:p>
        </p:txBody>
      </p:sp>
      <p:sp>
        <p:nvSpPr>
          <p:cNvPr id="549" name="Google Shape;549;p54"/>
          <p:cNvSpPr txBox="1"/>
          <p:nvPr>
            <p:ph idx="1" type="body"/>
          </p:nvPr>
        </p:nvSpPr>
        <p:spPr>
          <a:xfrm>
            <a:off x="500325" y="2101850"/>
            <a:ext cx="3197100" cy="435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3600"/>
              <a:t>The place where a particular population lives.</a:t>
            </a:r>
            <a:endParaRPr sz="3600"/>
          </a:p>
        </p:txBody>
      </p:sp>
      <p:pic>
        <p:nvPicPr>
          <p:cNvPr id="550" name="Google Shape;550;p54"/>
          <p:cNvPicPr preferRelativeResize="0"/>
          <p:nvPr/>
        </p:nvPicPr>
        <p:blipFill rotWithShape="1">
          <a:blip r:embed="rId3">
            <a:alphaModFix/>
          </a:blip>
          <a:srcRect b="0" l="12705" r="12690" t="0"/>
          <a:stretch/>
        </p:blipFill>
        <p:spPr>
          <a:xfrm>
            <a:off x="4088950" y="0"/>
            <a:ext cx="5062598" cy="3817049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4"/>
          <p:cNvSpPr txBox="1"/>
          <p:nvPr/>
        </p:nvSpPr>
        <p:spPr>
          <a:xfrm>
            <a:off x="3087325" y="4829875"/>
            <a:ext cx="53571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1C4587"/>
                </a:solidFill>
              </a:rPr>
              <a:t>Habitat deals with things that are not alive, such as weather and climate. Or aquatic vs. not aquatic.</a:t>
            </a:r>
            <a:endParaRPr b="1" sz="24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5"/>
          <p:cNvSpPr txBox="1"/>
          <p:nvPr>
            <p:ph type="title"/>
          </p:nvPr>
        </p:nvSpPr>
        <p:spPr>
          <a:xfrm>
            <a:off x="481050" y="3745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 Narrow"/>
              <a:buNone/>
            </a:pPr>
            <a:r>
              <a:rPr b="1" i="0" lang="en-US" sz="4800" u="sng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POPULATION</a:t>
            </a:r>
            <a:r>
              <a:rPr b="1" i="0" lang="en-US" sz="4800" u="none" cap="none" strike="noStrik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sz="4800"/>
          </a:p>
        </p:txBody>
      </p:sp>
      <p:sp>
        <p:nvSpPr>
          <p:cNvPr id="557" name="Google Shape;557;p55"/>
          <p:cNvSpPr txBox="1"/>
          <p:nvPr>
            <p:ph idx="1" type="body"/>
          </p:nvPr>
        </p:nvSpPr>
        <p:spPr>
          <a:xfrm>
            <a:off x="481050" y="1517500"/>
            <a:ext cx="3378000" cy="50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7792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○"/>
            </a:pP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All the members of one </a:t>
            </a:r>
            <a:r>
              <a:rPr b="0" i="0" lang="en-US" sz="36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species</a:t>
            </a: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that live in one </a:t>
            </a:r>
            <a:r>
              <a:rPr b="0" i="0" lang="en-US" sz="36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place</a:t>
            </a: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 at one </a:t>
            </a:r>
            <a:r>
              <a:rPr b="0" i="0" lang="en-US" sz="3600" u="sng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time</a:t>
            </a:r>
            <a:r>
              <a:rPr b="0" i="0" lang="en-US" sz="360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3600"/>
          </a:p>
        </p:txBody>
      </p:sp>
      <p:pic>
        <p:nvPicPr>
          <p:cNvPr descr="Penguins" id="558" name="Google Shape;558;p5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9050" y="2894205"/>
            <a:ext cx="5284800" cy="39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Austin">
  <a:themeElements>
    <a:clrScheme name="Austin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