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3" r:id="rId4"/>
    <p:sldMasterId id="214748367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6858000" cx="9144000"/>
  <p:notesSz cx="6858000" cy="9144000"/>
  <p:embeddedFontLst>
    <p:embeddedFont>
      <p:font typeface="Arimo"/>
      <p:regular r:id="rId31"/>
      <p:bold r:id="rId32"/>
      <p:italic r:id="rId33"/>
      <p:boldItalic r:id="rId34"/>
    </p:embeddedFont>
    <p:embeddedFont>
      <p:font typeface="Arial Narrow"/>
      <p:regular r:id="rId35"/>
      <p:bold r:id="rId36"/>
      <p:italic r:id="rId37"/>
      <p:boldItalic r:id="rId38"/>
    </p:embeddedFont>
    <p:embeddedFont>
      <p:font typeface="Permanent Marker"/>
      <p:regular r:id="rId39"/>
    </p:embeddedFont>
    <p:embeddedFont>
      <p:font typeface="Merriweather"/>
      <p:regular r:id="rId40"/>
      <p:bold r:id="rId41"/>
      <p:italic r:id="rId42"/>
      <p:boldItalic r:id="rId43"/>
    </p:embeddedFont>
    <p:embeddedFont>
      <p:font typeface="Alegreya"/>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erriweather-regular.fntdata"/><Relationship Id="rId20" Type="http://schemas.openxmlformats.org/officeDocument/2006/relationships/slide" Target="slides/slide14.xml"/><Relationship Id="rId42" Type="http://schemas.openxmlformats.org/officeDocument/2006/relationships/font" Target="fonts/Merriweather-italic.fntdata"/><Relationship Id="rId41" Type="http://schemas.openxmlformats.org/officeDocument/2006/relationships/font" Target="fonts/Merriweather-bold.fntdata"/><Relationship Id="rId22" Type="http://schemas.openxmlformats.org/officeDocument/2006/relationships/slide" Target="slides/slide16.xml"/><Relationship Id="rId44" Type="http://schemas.openxmlformats.org/officeDocument/2006/relationships/font" Target="fonts/Alegreya-regular.fntdata"/><Relationship Id="rId21" Type="http://schemas.openxmlformats.org/officeDocument/2006/relationships/slide" Target="slides/slide15.xml"/><Relationship Id="rId43" Type="http://schemas.openxmlformats.org/officeDocument/2006/relationships/font" Target="fonts/Merriweather-boldItalic.fntdata"/><Relationship Id="rId24" Type="http://schemas.openxmlformats.org/officeDocument/2006/relationships/slide" Target="slides/slide18.xml"/><Relationship Id="rId46" Type="http://schemas.openxmlformats.org/officeDocument/2006/relationships/font" Target="fonts/Alegreya-italic.fntdata"/><Relationship Id="rId23" Type="http://schemas.openxmlformats.org/officeDocument/2006/relationships/slide" Target="slides/slide17.xml"/><Relationship Id="rId45" Type="http://schemas.openxmlformats.org/officeDocument/2006/relationships/font" Target="fonts/Alegreya-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schemas.openxmlformats.org/officeDocument/2006/relationships/font" Target="fonts/Alegreya-bold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Arimo-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Arimo-italic.fntdata"/><Relationship Id="rId10" Type="http://schemas.openxmlformats.org/officeDocument/2006/relationships/slide" Target="slides/slide4.xml"/><Relationship Id="rId32" Type="http://schemas.openxmlformats.org/officeDocument/2006/relationships/font" Target="fonts/Arimo-bold.fntdata"/><Relationship Id="rId13" Type="http://schemas.openxmlformats.org/officeDocument/2006/relationships/slide" Target="slides/slide7.xml"/><Relationship Id="rId35" Type="http://schemas.openxmlformats.org/officeDocument/2006/relationships/font" Target="fonts/ArialNarrow-regular.fntdata"/><Relationship Id="rId12" Type="http://schemas.openxmlformats.org/officeDocument/2006/relationships/slide" Target="slides/slide6.xml"/><Relationship Id="rId34" Type="http://schemas.openxmlformats.org/officeDocument/2006/relationships/font" Target="fonts/Arimo-boldItalic.fntdata"/><Relationship Id="rId15" Type="http://schemas.openxmlformats.org/officeDocument/2006/relationships/slide" Target="slides/slide9.xml"/><Relationship Id="rId37" Type="http://schemas.openxmlformats.org/officeDocument/2006/relationships/font" Target="fonts/ArialNarrow-italic.fntdata"/><Relationship Id="rId14" Type="http://schemas.openxmlformats.org/officeDocument/2006/relationships/slide" Target="slides/slide8.xml"/><Relationship Id="rId36" Type="http://schemas.openxmlformats.org/officeDocument/2006/relationships/font" Target="fonts/ArialNarrow-bold.fntdata"/><Relationship Id="rId17" Type="http://schemas.openxmlformats.org/officeDocument/2006/relationships/slide" Target="slides/slide11.xml"/><Relationship Id="rId39" Type="http://schemas.openxmlformats.org/officeDocument/2006/relationships/font" Target="fonts/PermanentMarker-regular.fntdata"/><Relationship Id="rId16" Type="http://schemas.openxmlformats.org/officeDocument/2006/relationships/slide" Target="slides/slide10.xml"/><Relationship Id="rId38" Type="http://schemas.openxmlformats.org/officeDocument/2006/relationships/font" Target="fonts/ArialNarrow-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42f2bcadd3_1_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g42f2bcadd3_1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42f2bcadd3_1_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g42f2bcadd3_1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42f2bcadd3_1_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g42f2bcadd3_1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42f2bcadd3_1_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Calorie on nutritional labels is known as the “Big C” Calorie. It is actually just a kilocalorie, or a thousand “little c” calories.</a:t>
            </a:r>
            <a:endParaRPr/>
          </a:p>
          <a:p>
            <a:pPr indent="0" lvl="0" marL="0" rtl="0" algn="l">
              <a:spcBef>
                <a:spcPts val="0"/>
              </a:spcBef>
              <a:spcAft>
                <a:spcPts val="0"/>
              </a:spcAft>
              <a:buNone/>
            </a:pPr>
            <a:r>
              <a:rPr lang="en-US"/>
              <a:t>1 calorie is the amount of energy needed to raise 1g of water by 1 degree </a:t>
            </a:r>
            <a:r>
              <a:rPr lang="en-US"/>
              <a:t>Celsius.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 joule is the amount of energy equal to the work done by a force of one newton when its point of application moves 1 meter in the direction of the action of the force.</a:t>
            </a:r>
            <a:r>
              <a:rPr lang="en-US"/>
              <a:t> </a:t>
            </a:r>
            <a:endParaRPr/>
          </a:p>
        </p:txBody>
      </p:sp>
      <p:sp>
        <p:nvSpPr>
          <p:cNvPr id="288" name="Google Shape;288;g42f2bcadd3_1_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42f2bcadd3_1_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g42f2bcadd3_1_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42f2bcadd3_1_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g42f2bcadd3_1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392" name="Google Shape;392;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3" name="Google Shape;393;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42f2bcadd3_1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g42f2bcadd3_1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Note how decomposers and detritivores are incorporated in the food web. Use this to illustrate the differences between scavengers, decomposers and detritivores.</a:t>
            </a:r>
            <a:endParaRPr/>
          </a:p>
        </p:txBody>
      </p:sp>
      <p:sp>
        <p:nvSpPr>
          <p:cNvPr id="245" name="Google Shape;245;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 name="Google Shape;17;p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8" name="Google Shape;18;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 name="Google Shape;19;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 name="Google Shape;20;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4" name="Google Shape;74;p1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5" name="Google Shape;75;p1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76" name="Google Shape;76;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8" name="Google Shape;78;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9" name="Shape 79"/>
        <p:cNvGrpSpPr/>
        <p:nvPr/>
      </p:nvGrpSpPr>
      <p:grpSpPr>
        <a:xfrm>
          <a:off x="0" y="0"/>
          <a:ext cx="0" cy="0"/>
          <a:chOff x="0" y="0"/>
          <a:chExt cx="0" cy="0"/>
        </a:xfrm>
      </p:grpSpPr>
      <p:sp>
        <p:nvSpPr>
          <p:cNvPr id="80" name="Google Shape;80;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1" name="Google Shape;81;p12"/>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2" name="Google Shape;82;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3" name="Google Shape;83;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85" name="Shape 85"/>
        <p:cNvGrpSpPr/>
        <p:nvPr/>
      </p:nvGrpSpPr>
      <p:grpSpPr>
        <a:xfrm>
          <a:off x="0" y="0"/>
          <a:ext cx="0" cy="0"/>
          <a:chOff x="0" y="0"/>
          <a:chExt cx="0" cy="0"/>
        </a:xfrm>
      </p:grpSpPr>
      <p:sp>
        <p:nvSpPr>
          <p:cNvPr id="86" name="Google Shape;86;p13"/>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7" name="Google Shape;87;p13"/>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8" name="Google Shape;88;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0" name="Google Shape;90;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97" name="Shape 97"/>
        <p:cNvGrpSpPr/>
        <p:nvPr/>
      </p:nvGrpSpPr>
      <p:grpSpPr>
        <a:xfrm>
          <a:off x="0" y="0"/>
          <a:ext cx="0" cy="0"/>
          <a:chOff x="0" y="0"/>
          <a:chExt cx="0" cy="0"/>
        </a:xfrm>
      </p:grpSpPr>
      <p:sp>
        <p:nvSpPr>
          <p:cNvPr id="98" name="Google Shape;98;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99" name="Google Shape;99;p1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0" name="Google Shape;100;p1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1" name="Google Shape;101;p1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2" name="Google Shape;102;p1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rgbClr val="000000"/>
                </a:solidFill>
                <a:latin typeface="Arial"/>
                <a:ea typeface="Arial"/>
                <a:cs typeface="Arial"/>
                <a:sym typeface="Arial"/>
              </a:defRPr>
            </a:lvl1pPr>
            <a:lvl2pPr indent="0" lvl="1" marL="0" marR="0" rtl="0" algn="r">
              <a:spcBef>
                <a:spcPts val="0"/>
              </a:spcBef>
              <a:buNone/>
              <a:defRPr sz="1400">
                <a:solidFill>
                  <a:srgbClr val="000000"/>
                </a:solidFill>
                <a:latin typeface="Arial"/>
                <a:ea typeface="Arial"/>
                <a:cs typeface="Arial"/>
                <a:sym typeface="Arial"/>
              </a:defRPr>
            </a:lvl2pPr>
            <a:lvl3pPr indent="0" lvl="2" marL="0" marR="0" rtl="0" algn="r">
              <a:spcBef>
                <a:spcPts val="0"/>
              </a:spcBef>
              <a:buNone/>
              <a:defRPr sz="1400">
                <a:solidFill>
                  <a:srgbClr val="000000"/>
                </a:solidFill>
                <a:latin typeface="Arial"/>
                <a:ea typeface="Arial"/>
                <a:cs typeface="Arial"/>
                <a:sym typeface="Arial"/>
              </a:defRPr>
            </a:lvl3pPr>
            <a:lvl4pPr indent="0" lvl="3" marL="0" marR="0" rtl="0" algn="r">
              <a:spcBef>
                <a:spcPts val="0"/>
              </a:spcBef>
              <a:buNone/>
              <a:defRPr sz="1400">
                <a:solidFill>
                  <a:srgbClr val="000000"/>
                </a:solidFill>
                <a:latin typeface="Arial"/>
                <a:ea typeface="Arial"/>
                <a:cs typeface="Arial"/>
                <a:sym typeface="Arial"/>
              </a:defRPr>
            </a:lvl4pPr>
            <a:lvl5pPr indent="0" lvl="4" marL="0" marR="0" rtl="0" algn="r">
              <a:spcBef>
                <a:spcPts val="0"/>
              </a:spcBef>
              <a:buNone/>
              <a:defRPr sz="1400">
                <a:solidFill>
                  <a:srgbClr val="000000"/>
                </a:solidFill>
                <a:latin typeface="Arial"/>
                <a:ea typeface="Arial"/>
                <a:cs typeface="Arial"/>
                <a:sym typeface="Arial"/>
              </a:defRPr>
            </a:lvl5pPr>
            <a:lvl6pPr indent="0" lvl="5" marL="0" marR="0" rtl="0" algn="r">
              <a:spcBef>
                <a:spcPts val="0"/>
              </a:spcBef>
              <a:buNone/>
              <a:defRPr sz="1400">
                <a:solidFill>
                  <a:srgbClr val="000000"/>
                </a:solidFill>
                <a:latin typeface="Arial"/>
                <a:ea typeface="Arial"/>
                <a:cs typeface="Arial"/>
                <a:sym typeface="Arial"/>
              </a:defRPr>
            </a:lvl6pPr>
            <a:lvl7pPr indent="0" lvl="6" marL="0" marR="0" rtl="0" algn="r">
              <a:spcBef>
                <a:spcPts val="0"/>
              </a:spcBef>
              <a:buNone/>
              <a:defRPr sz="1400">
                <a:solidFill>
                  <a:srgbClr val="000000"/>
                </a:solidFill>
                <a:latin typeface="Arial"/>
                <a:ea typeface="Arial"/>
                <a:cs typeface="Arial"/>
                <a:sym typeface="Arial"/>
              </a:defRPr>
            </a:lvl7pPr>
            <a:lvl8pPr indent="0" lvl="7" marL="0" marR="0" rtl="0" algn="r">
              <a:spcBef>
                <a:spcPts val="0"/>
              </a:spcBef>
              <a:buNone/>
              <a:defRPr sz="1400">
                <a:solidFill>
                  <a:srgbClr val="000000"/>
                </a:solidFill>
                <a:latin typeface="Arial"/>
                <a:ea typeface="Arial"/>
                <a:cs typeface="Arial"/>
                <a:sym typeface="Arial"/>
              </a:defRPr>
            </a:lvl8pPr>
            <a:lvl9pPr indent="0" lvl="8" marL="0" marR="0" rt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03" name="Shape 103"/>
        <p:cNvGrpSpPr/>
        <p:nvPr/>
      </p:nvGrpSpPr>
      <p:grpSpPr>
        <a:xfrm>
          <a:off x="0" y="0"/>
          <a:ext cx="0" cy="0"/>
          <a:chOff x="0" y="0"/>
          <a:chExt cx="0" cy="0"/>
        </a:xfrm>
      </p:grpSpPr>
      <p:sp>
        <p:nvSpPr>
          <p:cNvPr id="104" name="Google Shape;104;p1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05" name="Google Shape;105;p1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marR="0" rtl="0" algn="ctr">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ctr">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ctr">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06" name="Google Shape;106;p1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7" name="Google Shape;107;p1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8" name="Google Shape;108;p1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rgbClr val="000000"/>
                </a:solidFill>
                <a:latin typeface="Arial"/>
                <a:ea typeface="Arial"/>
                <a:cs typeface="Arial"/>
                <a:sym typeface="Arial"/>
              </a:defRPr>
            </a:lvl1pPr>
            <a:lvl2pPr indent="0" lvl="1" marL="0" marR="0" rtl="0" algn="r">
              <a:spcBef>
                <a:spcPts val="0"/>
              </a:spcBef>
              <a:buNone/>
              <a:defRPr sz="1400">
                <a:solidFill>
                  <a:srgbClr val="000000"/>
                </a:solidFill>
                <a:latin typeface="Arial"/>
                <a:ea typeface="Arial"/>
                <a:cs typeface="Arial"/>
                <a:sym typeface="Arial"/>
              </a:defRPr>
            </a:lvl2pPr>
            <a:lvl3pPr indent="0" lvl="2" marL="0" marR="0" rtl="0" algn="r">
              <a:spcBef>
                <a:spcPts val="0"/>
              </a:spcBef>
              <a:buNone/>
              <a:defRPr sz="1400">
                <a:solidFill>
                  <a:srgbClr val="000000"/>
                </a:solidFill>
                <a:latin typeface="Arial"/>
                <a:ea typeface="Arial"/>
                <a:cs typeface="Arial"/>
                <a:sym typeface="Arial"/>
              </a:defRPr>
            </a:lvl3pPr>
            <a:lvl4pPr indent="0" lvl="3" marL="0" marR="0" rtl="0" algn="r">
              <a:spcBef>
                <a:spcPts val="0"/>
              </a:spcBef>
              <a:buNone/>
              <a:defRPr sz="1400">
                <a:solidFill>
                  <a:srgbClr val="000000"/>
                </a:solidFill>
                <a:latin typeface="Arial"/>
                <a:ea typeface="Arial"/>
                <a:cs typeface="Arial"/>
                <a:sym typeface="Arial"/>
              </a:defRPr>
            </a:lvl4pPr>
            <a:lvl5pPr indent="0" lvl="4" marL="0" marR="0" rtl="0" algn="r">
              <a:spcBef>
                <a:spcPts val="0"/>
              </a:spcBef>
              <a:buNone/>
              <a:defRPr sz="1400">
                <a:solidFill>
                  <a:srgbClr val="000000"/>
                </a:solidFill>
                <a:latin typeface="Arial"/>
                <a:ea typeface="Arial"/>
                <a:cs typeface="Arial"/>
                <a:sym typeface="Arial"/>
              </a:defRPr>
            </a:lvl5pPr>
            <a:lvl6pPr indent="0" lvl="5" marL="0" marR="0" rtl="0" algn="r">
              <a:spcBef>
                <a:spcPts val="0"/>
              </a:spcBef>
              <a:buNone/>
              <a:defRPr sz="1400">
                <a:solidFill>
                  <a:srgbClr val="000000"/>
                </a:solidFill>
                <a:latin typeface="Arial"/>
                <a:ea typeface="Arial"/>
                <a:cs typeface="Arial"/>
                <a:sym typeface="Arial"/>
              </a:defRPr>
            </a:lvl6pPr>
            <a:lvl7pPr indent="0" lvl="6" marL="0" marR="0" rtl="0" algn="r">
              <a:spcBef>
                <a:spcPts val="0"/>
              </a:spcBef>
              <a:buNone/>
              <a:defRPr sz="1400">
                <a:solidFill>
                  <a:srgbClr val="000000"/>
                </a:solidFill>
                <a:latin typeface="Arial"/>
                <a:ea typeface="Arial"/>
                <a:cs typeface="Arial"/>
                <a:sym typeface="Arial"/>
              </a:defRPr>
            </a:lvl7pPr>
            <a:lvl8pPr indent="0" lvl="7" marL="0" marR="0" rtl="0" algn="r">
              <a:spcBef>
                <a:spcPts val="0"/>
              </a:spcBef>
              <a:buNone/>
              <a:defRPr sz="1400">
                <a:solidFill>
                  <a:srgbClr val="000000"/>
                </a:solidFill>
                <a:latin typeface="Arial"/>
                <a:ea typeface="Arial"/>
                <a:cs typeface="Arial"/>
                <a:sym typeface="Arial"/>
              </a:defRPr>
            </a:lvl8pPr>
            <a:lvl9pPr indent="0" lvl="8" marL="0" marR="0" rt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09" name="Shape 109"/>
        <p:cNvGrpSpPr/>
        <p:nvPr/>
      </p:nvGrpSpPr>
      <p:grpSpPr>
        <a:xfrm>
          <a:off x="0" y="0"/>
          <a:ext cx="0" cy="0"/>
          <a:chOff x="0" y="0"/>
          <a:chExt cx="0" cy="0"/>
        </a:xfrm>
      </p:grpSpPr>
      <p:sp>
        <p:nvSpPr>
          <p:cNvPr id="110" name="Google Shape;110;p1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1" i="0" sz="40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11" name="Google Shape;111;p1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228600" lvl="2" marL="1371600" marR="0" rtl="0" algn="l">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indent="-228600" lvl="3" marL="1828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228600" lvl="5" marL="2743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112" name="Google Shape;112;p1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3" name="Google Shape;113;p1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4" name="Google Shape;114;p1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rgbClr val="000000"/>
                </a:solidFill>
                <a:latin typeface="Arial"/>
                <a:ea typeface="Arial"/>
                <a:cs typeface="Arial"/>
                <a:sym typeface="Arial"/>
              </a:defRPr>
            </a:lvl1pPr>
            <a:lvl2pPr indent="0" lvl="1" marL="0" marR="0" rtl="0" algn="r">
              <a:spcBef>
                <a:spcPts val="0"/>
              </a:spcBef>
              <a:buNone/>
              <a:defRPr sz="1400">
                <a:solidFill>
                  <a:srgbClr val="000000"/>
                </a:solidFill>
                <a:latin typeface="Arial"/>
                <a:ea typeface="Arial"/>
                <a:cs typeface="Arial"/>
                <a:sym typeface="Arial"/>
              </a:defRPr>
            </a:lvl2pPr>
            <a:lvl3pPr indent="0" lvl="2" marL="0" marR="0" rtl="0" algn="r">
              <a:spcBef>
                <a:spcPts val="0"/>
              </a:spcBef>
              <a:buNone/>
              <a:defRPr sz="1400">
                <a:solidFill>
                  <a:srgbClr val="000000"/>
                </a:solidFill>
                <a:latin typeface="Arial"/>
                <a:ea typeface="Arial"/>
                <a:cs typeface="Arial"/>
                <a:sym typeface="Arial"/>
              </a:defRPr>
            </a:lvl3pPr>
            <a:lvl4pPr indent="0" lvl="3" marL="0" marR="0" rtl="0" algn="r">
              <a:spcBef>
                <a:spcPts val="0"/>
              </a:spcBef>
              <a:buNone/>
              <a:defRPr sz="1400">
                <a:solidFill>
                  <a:srgbClr val="000000"/>
                </a:solidFill>
                <a:latin typeface="Arial"/>
                <a:ea typeface="Arial"/>
                <a:cs typeface="Arial"/>
                <a:sym typeface="Arial"/>
              </a:defRPr>
            </a:lvl4pPr>
            <a:lvl5pPr indent="0" lvl="4" marL="0" marR="0" rtl="0" algn="r">
              <a:spcBef>
                <a:spcPts val="0"/>
              </a:spcBef>
              <a:buNone/>
              <a:defRPr sz="1400">
                <a:solidFill>
                  <a:srgbClr val="000000"/>
                </a:solidFill>
                <a:latin typeface="Arial"/>
                <a:ea typeface="Arial"/>
                <a:cs typeface="Arial"/>
                <a:sym typeface="Arial"/>
              </a:defRPr>
            </a:lvl5pPr>
            <a:lvl6pPr indent="0" lvl="5" marL="0" marR="0" rtl="0" algn="r">
              <a:spcBef>
                <a:spcPts val="0"/>
              </a:spcBef>
              <a:buNone/>
              <a:defRPr sz="1400">
                <a:solidFill>
                  <a:srgbClr val="000000"/>
                </a:solidFill>
                <a:latin typeface="Arial"/>
                <a:ea typeface="Arial"/>
                <a:cs typeface="Arial"/>
                <a:sym typeface="Arial"/>
              </a:defRPr>
            </a:lvl6pPr>
            <a:lvl7pPr indent="0" lvl="6" marL="0" marR="0" rtl="0" algn="r">
              <a:spcBef>
                <a:spcPts val="0"/>
              </a:spcBef>
              <a:buNone/>
              <a:defRPr sz="1400">
                <a:solidFill>
                  <a:srgbClr val="000000"/>
                </a:solidFill>
                <a:latin typeface="Arial"/>
                <a:ea typeface="Arial"/>
                <a:cs typeface="Arial"/>
                <a:sym typeface="Arial"/>
              </a:defRPr>
            </a:lvl7pPr>
            <a:lvl8pPr indent="0" lvl="7" marL="0" marR="0" rtl="0" algn="r">
              <a:spcBef>
                <a:spcPts val="0"/>
              </a:spcBef>
              <a:buNone/>
              <a:defRPr sz="1400">
                <a:solidFill>
                  <a:srgbClr val="000000"/>
                </a:solidFill>
                <a:latin typeface="Arial"/>
                <a:ea typeface="Arial"/>
                <a:cs typeface="Arial"/>
                <a:sym typeface="Arial"/>
              </a:defRPr>
            </a:lvl8pPr>
            <a:lvl9pPr indent="0" lvl="8" marL="0" marR="0" rt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15" name="Shape 115"/>
        <p:cNvGrpSpPr/>
        <p:nvPr/>
      </p:nvGrpSpPr>
      <p:grpSpPr>
        <a:xfrm>
          <a:off x="0" y="0"/>
          <a:ext cx="0" cy="0"/>
          <a:chOff x="0" y="0"/>
          <a:chExt cx="0" cy="0"/>
        </a:xfrm>
      </p:grpSpPr>
      <p:sp>
        <p:nvSpPr>
          <p:cNvPr id="116" name="Google Shape;116;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17" name="Google Shape;117;p1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8" name="Google Shape;118;p1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9" name="Google Shape;119;p1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0" name="Google Shape;120;p1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1" name="Google Shape;121;p1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rgbClr val="000000"/>
                </a:solidFill>
                <a:latin typeface="Arial"/>
                <a:ea typeface="Arial"/>
                <a:cs typeface="Arial"/>
                <a:sym typeface="Arial"/>
              </a:defRPr>
            </a:lvl1pPr>
            <a:lvl2pPr indent="0" lvl="1" marL="0" marR="0" rtl="0" algn="r">
              <a:spcBef>
                <a:spcPts val="0"/>
              </a:spcBef>
              <a:buNone/>
              <a:defRPr sz="1400">
                <a:solidFill>
                  <a:srgbClr val="000000"/>
                </a:solidFill>
                <a:latin typeface="Arial"/>
                <a:ea typeface="Arial"/>
                <a:cs typeface="Arial"/>
                <a:sym typeface="Arial"/>
              </a:defRPr>
            </a:lvl2pPr>
            <a:lvl3pPr indent="0" lvl="2" marL="0" marR="0" rtl="0" algn="r">
              <a:spcBef>
                <a:spcPts val="0"/>
              </a:spcBef>
              <a:buNone/>
              <a:defRPr sz="1400">
                <a:solidFill>
                  <a:srgbClr val="000000"/>
                </a:solidFill>
                <a:latin typeface="Arial"/>
                <a:ea typeface="Arial"/>
                <a:cs typeface="Arial"/>
                <a:sym typeface="Arial"/>
              </a:defRPr>
            </a:lvl3pPr>
            <a:lvl4pPr indent="0" lvl="3" marL="0" marR="0" rtl="0" algn="r">
              <a:spcBef>
                <a:spcPts val="0"/>
              </a:spcBef>
              <a:buNone/>
              <a:defRPr sz="1400">
                <a:solidFill>
                  <a:srgbClr val="000000"/>
                </a:solidFill>
                <a:latin typeface="Arial"/>
                <a:ea typeface="Arial"/>
                <a:cs typeface="Arial"/>
                <a:sym typeface="Arial"/>
              </a:defRPr>
            </a:lvl4pPr>
            <a:lvl5pPr indent="0" lvl="4" marL="0" marR="0" rtl="0" algn="r">
              <a:spcBef>
                <a:spcPts val="0"/>
              </a:spcBef>
              <a:buNone/>
              <a:defRPr sz="1400">
                <a:solidFill>
                  <a:srgbClr val="000000"/>
                </a:solidFill>
                <a:latin typeface="Arial"/>
                <a:ea typeface="Arial"/>
                <a:cs typeface="Arial"/>
                <a:sym typeface="Arial"/>
              </a:defRPr>
            </a:lvl5pPr>
            <a:lvl6pPr indent="0" lvl="5" marL="0" marR="0" rtl="0" algn="r">
              <a:spcBef>
                <a:spcPts val="0"/>
              </a:spcBef>
              <a:buNone/>
              <a:defRPr sz="1400">
                <a:solidFill>
                  <a:srgbClr val="000000"/>
                </a:solidFill>
                <a:latin typeface="Arial"/>
                <a:ea typeface="Arial"/>
                <a:cs typeface="Arial"/>
                <a:sym typeface="Arial"/>
              </a:defRPr>
            </a:lvl6pPr>
            <a:lvl7pPr indent="0" lvl="6" marL="0" marR="0" rtl="0" algn="r">
              <a:spcBef>
                <a:spcPts val="0"/>
              </a:spcBef>
              <a:buNone/>
              <a:defRPr sz="1400">
                <a:solidFill>
                  <a:srgbClr val="000000"/>
                </a:solidFill>
                <a:latin typeface="Arial"/>
                <a:ea typeface="Arial"/>
                <a:cs typeface="Arial"/>
                <a:sym typeface="Arial"/>
              </a:defRPr>
            </a:lvl7pPr>
            <a:lvl8pPr indent="0" lvl="7" marL="0" marR="0" rtl="0" algn="r">
              <a:spcBef>
                <a:spcPts val="0"/>
              </a:spcBef>
              <a:buNone/>
              <a:defRPr sz="1400">
                <a:solidFill>
                  <a:srgbClr val="000000"/>
                </a:solidFill>
                <a:latin typeface="Arial"/>
                <a:ea typeface="Arial"/>
                <a:cs typeface="Arial"/>
                <a:sym typeface="Arial"/>
              </a:defRPr>
            </a:lvl8pPr>
            <a:lvl9pPr indent="0" lvl="8" marL="0" marR="0" rt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22" name="Shape 122"/>
        <p:cNvGrpSpPr/>
        <p:nvPr/>
      </p:nvGrpSpPr>
      <p:grpSpPr>
        <a:xfrm>
          <a:off x="0" y="0"/>
          <a:ext cx="0" cy="0"/>
          <a:chOff x="0" y="0"/>
          <a:chExt cx="0" cy="0"/>
        </a:xfrm>
      </p:grpSpPr>
      <p:sp>
        <p:nvSpPr>
          <p:cNvPr id="123" name="Google Shape;123;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24" name="Google Shape;124;p1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125" name="Google Shape;125;p1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126" name="Google Shape;126;p1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127" name="Google Shape;127;p1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128" name="Google Shape;128;p1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9" name="Google Shape;129;p1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0" name="Google Shape;130;p1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rgbClr val="000000"/>
                </a:solidFill>
                <a:latin typeface="Arial"/>
                <a:ea typeface="Arial"/>
                <a:cs typeface="Arial"/>
                <a:sym typeface="Arial"/>
              </a:defRPr>
            </a:lvl1pPr>
            <a:lvl2pPr indent="0" lvl="1" marL="0" marR="0" rtl="0" algn="r">
              <a:spcBef>
                <a:spcPts val="0"/>
              </a:spcBef>
              <a:buNone/>
              <a:defRPr sz="1400">
                <a:solidFill>
                  <a:srgbClr val="000000"/>
                </a:solidFill>
                <a:latin typeface="Arial"/>
                <a:ea typeface="Arial"/>
                <a:cs typeface="Arial"/>
                <a:sym typeface="Arial"/>
              </a:defRPr>
            </a:lvl2pPr>
            <a:lvl3pPr indent="0" lvl="2" marL="0" marR="0" rtl="0" algn="r">
              <a:spcBef>
                <a:spcPts val="0"/>
              </a:spcBef>
              <a:buNone/>
              <a:defRPr sz="1400">
                <a:solidFill>
                  <a:srgbClr val="000000"/>
                </a:solidFill>
                <a:latin typeface="Arial"/>
                <a:ea typeface="Arial"/>
                <a:cs typeface="Arial"/>
                <a:sym typeface="Arial"/>
              </a:defRPr>
            </a:lvl3pPr>
            <a:lvl4pPr indent="0" lvl="3" marL="0" marR="0" rtl="0" algn="r">
              <a:spcBef>
                <a:spcPts val="0"/>
              </a:spcBef>
              <a:buNone/>
              <a:defRPr sz="1400">
                <a:solidFill>
                  <a:srgbClr val="000000"/>
                </a:solidFill>
                <a:latin typeface="Arial"/>
                <a:ea typeface="Arial"/>
                <a:cs typeface="Arial"/>
                <a:sym typeface="Arial"/>
              </a:defRPr>
            </a:lvl4pPr>
            <a:lvl5pPr indent="0" lvl="4" marL="0" marR="0" rtl="0" algn="r">
              <a:spcBef>
                <a:spcPts val="0"/>
              </a:spcBef>
              <a:buNone/>
              <a:defRPr sz="1400">
                <a:solidFill>
                  <a:srgbClr val="000000"/>
                </a:solidFill>
                <a:latin typeface="Arial"/>
                <a:ea typeface="Arial"/>
                <a:cs typeface="Arial"/>
                <a:sym typeface="Arial"/>
              </a:defRPr>
            </a:lvl5pPr>
            <a:lvl6pPr indent="0" lvl="5" marL="0" marR="0" rtl="0" algn="r">
              <a:spcBef>
                <a:spcPts val="0"/>
              </a:spcBef>
              <a:buNone/>
              <a:defRPr sz="1400">
                <a:solidFill>
                  <a:srgbClr val="000000"/>
                </a:solidFill>
                <a:latin typeface="Arial"/>
                <a:ea typeface="Arial"/>
                <a:cs typeface="Arial"/>
                <a:sym typeface="Arial"/>
              </a:defRPr>
            </a:lvl6pPr>
            <a:lvl7pPr indent="0" lvl="6" marL="0" marR="0" rtl="0" algn="r">
              <a:spcBef>
                <a:spcPts val="0"/>
              </a:spcBef>
              <a:buNone/>
              <a:defRPr sz="1400">
                <a:solidFill>
                  <a:srgbClr val="000000"/>
                </a:solidFill>
                <a:latin typeface="Arial"/>
                <a:ea typeface="Arial"/>
                <a:cs typeface="Arial"/>
                <a:sym typeface="Arial"/>
              </a:defRPr>
            </a:lvl7pPr>
            <a:lvl8pPr indent="0" lvl="7" marL="0" marR="0" rtl="0" algn="r">
              <a:spcBef>
                <a:spcPts val="0"/>
              </a:spcBef>
              <a:buNone/>
              <a:defRPr sz="1400">
                <a:solidFill>
                  <a:srgbClr val="000000"/>
                </a:solidFill>
                <a:latin typeface="Arial"/>
                <a:ea typeface="Arial"/>
                <a:cs typeface="Arial"/>
                <a:sym typeface="Arial"/>
              </a:defRPr>
            </a:lvl8pPr>
            <a:lvl9pPr indent="0" lvl="8" marL="0" marR="0" rt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31" name="Shape 131"/>
        <p:cNvGrpSpPr/>
        <p:nvPr/>
      </p:nvGrpSpPr>
      <p:grpSpPr>
        <a:xfrm>
          <a:off x="0" y="0"/>
          <a:ext cx="0" cy="0"/>
          <a:chOff x="0" y="0"/>
          <a:chExt cx="0" cy="0"/>
        </a:xfrm>
      </p:grpSpPr>
      <p:sp>
        <p:nvSpPr>
          <p:cNvPr id="132" name="Google Shape;132;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33" name="Google Shape;133;p2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4" name="Google Shape;134;p2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5" name="Google Shape;135;p2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rgbClr val="000000"/>
                </a:solidFill>
                <a:latin typeface="Arial"/>
                <a:ea typeface="Arial"/>
                <a:cs typeface="Arial"/>
                <a:sym typeface="Arial"/>
              </a:defRPr>
            </a:lvl1pPr>
            <a:lvl2pPr indent="0" lvl="1" marL="0" marR="0" rtl="0" algn="r">
              <a:spcBef>
                <a:spcPts val="0"/>
              </a:spcBef>
              <a:buNone/>
              <a:defRPr sz="1400">
                <a:solidFill>
                  <a:srgbClr val="000000"/>
                </a:solidFill>
                <a:latin typeface="Arial"/>
                <a:ea typeface="Arial"/>
                <a:cs typeface="Arial"/>
                <a:sym typeface="Arial"/>
              </a:defRPr>
            </a:lvl2pPr>
            <a:lvl3pPr indent="0" lvl="2" marL="0" marR="0" rtl="0" algn="r">
              <a:spcBef>
                <a:spcPts val="0"/>
              </a:spcBef>
              <a:buNone/>
              <a:defRPr sz="1400">
                <a:solidFill>
                  <a:srgbClr val="000000"/>
                </a:solidFill>
                <a:latin typeface="Arial"/>
                <a:ea typeface="Arial"/>
                <a:cs typeface="Arial"/>
                <a:sym typeface="Arial"/>
              </a:defRPr>
            </a:lvl3pPr>
            <a:lvl4pPr indent="0" lvl="3" marL="0" marR="0" rtl="0" algn="r">
              <a:spcBef>
                <a:spcPts val="0"/>
              </a:spcBef>
              <a:buNone/>
              <a:defRPr sz="1400">
                <a:solidFill>
                  <a:srgbClr val="000000"/>
                </a:solidFill>
                <a:latin typeface="Arial"/>
                <a:ea typeface="Arial"/>
                <a:cs typeface="Arial"/>
                <a:sym typeface="Arial"/>
              </a:defRPr>
            </a:lvl4pPr>
            <a:lvl5pPr indent="0" lvl="4" marL="0" marR="0" rtl="0" algn="r">
              <a:spcBef>
                <a:spcPts val="0"/>
              </a:spcBef>
              <a:buNone/>
              <a:defRPr sz="1400">
                <a:solidFill>
                  <a:srgbClr val="000000"/>
                </a:solidFill>
                <a:latin typeface="Arial"/>
                <a:ea typeface="Arial"/>
                <a:cs typeface="Arial"/>
                <a:sym typeface="Arial"/>
              </a:defRPr>
            </a:lvl5pPr>
            <a:lvl6pPr indent="0" lvl="5" marL="0" marR="0" rtl="0" algn="r">
              <a:spcBef>
                <a:spcPts val="0"/>
              </a:spcBef>
              <a:buNone/>
              <a:defRPr sz="1400">
                <a:solidFill>
                  <a:srgbClr val="000000"/>
                </a:solidFill>
                <a:latin typeface="Arial"/>
                <a:ea typeface="Arial"/>
                <a:cs typeface="Arial"/>
                <a:sym typeface="Arial"/>
              </a:defRPr>
            </a:lvl6pPr>
            <a:lvl7pPr indent="0" lvl="6" marL="0" marR="0" rtl="0" algn="r">
              <a:spcBef>
                <a:spcPts val="0"/>
              </a:spcBef>
              <a:buNone/>
              <a:defRPr sz="1400">
                <a:solidFill>
                  <a:srgbClr val="000000"/>
                </a:solidFill>
                <a:latin typeface="Arial"/>
                <a:ea typeface="Arial"/>
                <a:cs typeface="Arial"/>
                <a:sym typeface="Arial"/>
              </a:defRPr>
            </a:lvl7pPr>
            <a:lvl8pPr indent="0" lvl="7" marL="0" marR="0" rtl="0" algn="r">
              <a:spcBef>
                <a:spcPts val="0"/>
              </a:spcBef>
              <a:buNone/>
              <a:defRPr sz="1400">
                <a:solidFill>
                  <a:srgbClr val="000000"/>
                </a:solidFill>
                <a:latin typeface="Arial"/>
                <a:ea typeface="Arial"/>
                <a:cs typeface="Arial"/>
                <a:sym typeface="Arial"/>
              </a:defRPr>
            </a:lvl8pPr>
            <a:lvl9pPr indent="0" lvl="8" marL="0" marR="0" rt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36" name="Shape 136"/>
        <p:cNvGrpSpPr/>
        <p:nvPr/>
      </p:nvGrpSpPr>
      <p:grpSpPr>
        <a:xfrm>
          <a:off x="0" y="0"/>
          <a:ext cx="0" cy="0"/>
          <a:chOff x="0" y="0"/>
          <a:chExt cx="0" cy="0"/>
        </a:xfrm>
      </p:grpSpPr>
      <p:sp>
        <p:nvSpPr>
          <p:cNvPr id="137" name="Google Shape;137;p2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8" name="Google Shape;138;p2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9" name="Google Shape;139;p2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rgbClr val="000000"/>
                </a:solidFill>
                <a:latin typeface="Arial"/>
                <a:ea typeface="Arial"/>
                <a:cs typeface="Arial"/>
                <a:sym typeface="Arial"/>
              </a:defRPr>
            </a:lvl1pPr>
            <a:lvl2pPr indent="0" lvl="1" marL="0" marR="0" rtl="0" algn="r">
              <a:spcBef>
                <a:spcPts val="0"/>
              </a:spcBef>
              <a:buNone/>
              <a:defRPr sz="1400">
                <a:solidFill>
                  <a:srgbClr val="000000"/>
                </a:solidFill>
                <a:latin typeface="Arial"/>
                <a:ea typeface="Arial"/>
                <a:cs typeface="Arial"/>
                <a:sym typeface="Arial"/>
              </a:defRPr>
            </a:lvl2pPr>
            <a:lvl3pPr indent="0" lvl="2" marL="0" marR="0" rtl="0" algn="r">
              <a:spcBef>
                <a:spcPts val="0"/>
              </a:spcBef>
              <a:buNone/>
              <a:defRPr sz="1400">
                <a:solidFill>
                  <a:srgbClr val="000000"/>
                </a:solidFill>
                <a:latin typeface="Arial"/>
                <a:ea typeface="Arial"/>
                <a:cs typeface="Arial"/>
                <a:sym typeface="Arial"/>
              </a:defRPr>
            </a:lvl3pPr>
            <a:lvl4pPr indent="0" lvl="3" marL="0" marR="0" rtl="0" algn="r">
              <a:spcBef>
                <a:spcPts val="0"/>
              </a:spcBef>
              <a:buNone/>
              <a:defRPr sz="1400">
                <a:solidFill>
                  <a:srgbClr val="000000"/>
                </a:solidFill>
                <a:latin typeface="Arial"/>
                <a:ea typeface="Arial"/>
                <a:cs typeface="Arial"/>
                <a:sym typeface="Arial"/>
              </a:defRPr>
            </a:lvl4pPr>
            <a:lvl5pPr indent="0" lvl="4" marL="0" marR="0" rtl="0" algn="r">
              <a:spcBef>
                <a:spcPts val="0"/>
              </a:spcBef>
              <a:buNone/>
              <a:defRPr sz="1400">
                <a:solidFill>
                  <a:srgbClr val="000000"/>
                </a:solidFill>
                <a:latin typeface="Arial"/>
                <a:ea typeface="Arial"/>
                <a:cs typeface="Arial"/>
                <a:sym typeface="Arial"/>
              </a:defRPr>
            </a:lvl5pPr>
            <a:lvl6pPr indent="0" lvl="5" marL="0" marR="0" rtl="0" algn="r">
              <a:spcBef>
                <a:spcPts val="0"/>
              </a:spcBef>
              <a:buNone/>
              <a:defRPr sz="1400">
                <a:solidFill>
                  <a:srgbClr val="000000"/>
                </a:solidFill>
                <a:latin typeface="Arial"/>
                <a:ea typeface="Arial"/>
                <a:cs typeface="Arial"/>
                <a:sym typeface="Arial"/>
              </a:defRPr>
            </a:lvl6pPr>
            <a:lvl7pPr indent="0" lvl="6" marL="0" marR="0" rtl="0" algn="r">
              <a:spcBef>
                <a:spcPts val="0"/>
              </a:spcBef>
              <a:buNone/>
              <a:defRPr sz="1400">
                <a:solidFill>
                  <a:srgbClr val="000000"/>
                </a:solidFill>
                <a:latin typeface="Arial"/>
                <a:ea typeface="Arial"/>
                <a:cs typeface="Arial"/>
                <a:sym typeface="Arial"/>
              </a:defRPr>
            </a:lvl7pPr>
            <a:lvl8pPr indent="0" lvl="7" marL="0" marR="0" rtl="0" algn="r">
              <a:spcBef>
                <a:spcPts val="0"/>
              </a:spcBef>
              <a:buNone/>
              <a:defRPr sz="1400">
                <a:solidFill>
                  <a:srgbClr val="000000"/>
                </a:solidFill>
                <a:latin typeface="Arial"/>
                <a:ea typeface="Arial"/>
                <a:cs typeface="Arial"/>
                <a:sym typeface="Arial"/>
              </a:defRPr>
            </a:lvl8pPr>
            <a:lvl9pPr indent="0" lvl="8" marL="0" marR="0" rt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Google Shape;23;p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 name="Google Shape;24;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40" name="Shape 140"/>
        <p:cNvGrpSpPr/>
        <p:nvPr/>
      </p:nvGrpSpPr>
      <p:grpSpPr>
        <a:xfrm>
          <a:off x="0" y="0"/>
          <a:ext cx="0" cy="0"/>
          <a:chOff x="0" y="0"/>
          <a:chExt cx="0" cy="0"/>
        </a:xfrm>
      </p:grpSpPr>
      <p:sp>
        <p:nvSpPr>
          <p:cNvPr id="141" name="Google Shape;141;p2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1" i="0" sz="20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42" name="Google Shape;142;p2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3" name="Google Shape;143;p2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144" name="Google Shape;144;p2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5" name="Google Shape;145;p2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6" name="Google Shape;146;p2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rgbClr val="000000"/>
                </a:solidFill>
                <a:latin typeface="Arial"/>
                <a:ea typeface="Arial"/>
                <a:cs typeface="Arial"/>
                <a:sym typeface="Arial"/>
              </a:defRPr>
            </a:lvl1pPr>
            <a:lvl2pPr indent="0" lvl="1" marL="0" marR="0" rtl="0" algn="r">
              <a:spcBef>
                <a:spcPts val="0"/>
              </a:spcBef>
              <a:buNone/>
              <a:defRPr sz="1400">
                <a:solidFill>
                  <a:srgbClr val="000000"/>
                </a:solidFill>
                <a:latin typeface="Arial"/>
                <a:ea typeface="Arial"/>
                <a:cs typeface="Arial"/>
                <a:sym typeface="Arial"/>
              </a:defRPr>
            </a:lvl2pPr>
            <a:lvl3pPr indent="0" lvl="2" marL="0" marR="0" rtl="0" algn="r">
              <a:spcBef>
                <a:spcPts val="0"/>
              </a:spcBef>
              <a:buNone/>
              <a:defRPr sz="1400">
                <a:solidFill>
                  <a:srgbClr val="000000"/>
                </a:solidFill>
                <a:latin typeface="Arial"/>
                <a:ea typeface="Arial"/>
                <a:cs typeface="Arial"/>
                <a:sym typeface="Arial"/>
              </a:defRPr>
            </a:lvl3pPr>
            <a:lvl4pPr indent="0" lvl="3" marL="0" marR="0" rtl="0" algn="r">
              <a:spcBef>
                <a:spcPts val="0"/>
              </a:spcBef>
              <a:buNone/>
              <a:defRPr sz="1400">
                <a:solidFill>
                  <a:srgbClr val="000000"/>
                </a:solidFill>
                <a:latin typeface="Arial"/>
                <a:ea typeface="Arial"/>
                <a:cs typeface="Arial"/>
                <a:sym typeface="Arial"/>
              </a:defRPr>
            </a:lvl4pPr>
            <a:lvl5pPr indent="0" lvl="4" marL="0" marR="0" rtl="0" algn="r">
              <a:spcBef>
                <a:spcPts val="0"/>
              </a:spcBef>
              <a:buNone/>
              <a:defRPr sz="1400">
                <a:solidFill>
                  <a:srgbClr val="000000"/>
                </a:solidFill>
                <a:latin typeface="Arial"/>
                <a:ea typeface="Arial"/>
                <a:cs typeface="Arial"/>
                <a:sym typeface="Arial"/>
              </a:defRPr>
            </a:lvl5pPr>
            <a:lvl6pPr indent="0" lvl="5" marL="0" marR="0" rtl="0" algn="r">
              <a:spcBef>
                <a:spcPts val="0"/>
              </a:spcBef>
              <a:buNone/>
              <a:defRPr sz="1400">
                <a:solidFill>
                  <a:srgbClr val="000000"/>
                </a:solidFill>
                <a:latin typeface="Arial"/>
                <a:ea typeface="Arial"/>
                <a:cs typeface="Arial"/>
                <a:sym typeface="Arial"/>
              </a:defRPr>
            </a:lvl6pPr>
            <a:lvl7pPr indent="0" lvl="6" marL="0" marR="0" rtl="0" algn="r">
              <a:spcBef>
                <a:spcPts val="0"/>
              </a:spcBef>
              <a:buNone/>
              <a:defRPr sz="1400">
                <a:solidFill>
                  <a:srgbClr val="000000"/>
                </a:solidFill>
                <a:latin typeface="Arial"/>
                <a:ea typeface="Arial"/>
                <a:cs typeface="Arial"/>
                <a:sym typeface="Arial"/>
              </a:defRPr>
            </a:lvl7pPr>
            <a:lvl8pPr indent="0" lvl="7" marL="0" marR="0" rtl="0" algn="r">
              <a:spcBef>
                <a:spcPts val="0"/>
              </a:spcBef>
              <a:buNone/>
              <a:defRPr sz="1400">
                <a:solidFill>
                  <a:srgbClr val="000000"/>
                </a:solidFill>
                <a:latin typeface="Arial"/>
                <a:ea typeface="Arial"/>
                <a:cs typeface="Arial"/>
                <a:sym typeface="Arial"/>
              </a:defRPr>
            </a:lvl8pPr>
            <a:lvl9pPr indent="0" lvl="8" marL="0" marR="0" rt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47" name="Shape 147"/>
        <p:cNvGrpSpPr/>
        <p:nvPr/>
      </p:nvGrpSpPr>
      <p:grpSpPr>
        <a:xfrm>
          <a:off x="0" y="0"/>
          <a:ext cx="0" cy="0"/>
          <a:chOff x="0" y="0"/>
          <a:chExt cx="0" cy="0"/>
        </a:xfrm>
      </p:grpSpPr>
      <p:sp>
        <p:nvSpPr>
          <p:cNvPr id="148" name="Google Shape;148;p2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1" i="0" sz="20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49" name="Google Shape;149;p23"/>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50" name="Google Shape;150;p2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151" name="Google Shape;151;p2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2" name="Google Shape;152;p2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3" name="Google Shape;153;p2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rgbClr val="000000"/>
                </a:solidFill>
                <a:latin typeface="Arial"/>
                <a:ea typeface="Arial"/>
                <a:cs typeface="Arial"/>
                <a:sym typeface="Arial"/>
              </a:defRPr>
            </a:lvl1pPr>
            <a:lvl2pPr indent="0" lvl="1" marL="0" marR="0" rtl="0" algn="r">
              <a:spcBef>
                <a:spcPts val="0"/>
              </a:spcBef>
              <a:buNone/>
              <a:defRPr sz="1400">
                <a:solidFill>
                  <a:srgbClr val="000000"/>
                </a:solidFill>
                <a:latin typeface="Arial"/>
                <a:ea typeface="Arial"/>
                <a:cs typeface="Arial"/>
                <a:sym typeface="Arial"/>
              </a:defRPr>
            </a:lvl2pPr>
            <a:lvl3pPr indent="0" lvl="2" marL="0" marR="0" rtl="0" algn="r">
              <a:spcBef>
                <a:spcPts val="0"/>
              </a:spcBef>
              <a:buNone/>
              <a:defRPr sz="1400">
                <a:solidFill>
                  <a:srgbClr val="000000"/>
                </a:solidFill>
                <a:latin typeface="Arial"/>
                <a:ea typeface="Arial"/>
                <a:cs typeface="Arial"/>
                <a:sym typeface="Arial"/>
              </a:defRPr>
            </a:lvl3pPr>
            <a:lvl4pPr indent="0" lvl="3" marL="0" marR="0" rtl="0" algn="r">
              <a:spcBef>
                <a:spcPts val="0"/>
              </a:spcBef>
              <a:buNone/>
              <a:defRPr sz="1400">
                <a:solidFill>
                  <a:srgbClr val="000000"/>
                </a:solidFill>
                <a:latin typeface="Arial"/>
                <a:ea typeface="Arial"/>
                <a:cs typeface="Arial"/>
                <a:sym typeface="Arial"/>
              </a:defRPr>
            </a:lvl4pPr>
            <a:lvl5pPr indent="0" lvl="4" marL="0" marR="0" rtl="0" algn="r">
              <a:spcBef>
                <a:spcPts val="0"/>
              </a:spcBef>
              <a:buNone/>
              <a:defRPr sz="1400">
                <a:solidFill>
                  <a:srgbClr val="000000"/>
                </a:solidFill>
                <a:latin typeface="Arial"/>
                <a:ea typeface="Arial"/>
                <a:cs typeface="Arial"/>
                <a:sym typeface="Arial"/>
              </a:defRPr>
            </a:lvl5pPr>
            <a:lvl6pPr indent="0" lvl="5" marL="0" marR="0" rtl="0" algn="r">
              <a:spcBef>
                <a:spcPts val="0"/>
              </a:spcBef>
              <a:buNone/>
              <a:defRPr sz="1400">
                <a:solidFill>
                  <a:srgbClr val="000000"/>
                </a:solidFill>
                <a:latin typeface="Arial"/>
                <a:ea typeface="Arial"/>
                <a:cs typeface="Arial"/>
                <a:sym typeface="Arial"/>
              </a:defRPr>
            </a:lvl6pPr>
            <a:lvl7pPr indent="0" lvl="6" marL="0" marR="0" rtl="0" algn="r">
              <a:spcBef>
                <a:spcPts val="0"/>
              </a:spcBef>
              <a:buNone/>
              <a:defRPr sz="1400">
                <a:solidFill>
                  <a:srgbClr val="000000"/>
                </a:solidFill>
                <a:latin typeface="Arial"/>
                <a:ea typeface="Arial"/>
                <a:cs typeface="Arial"/>
                <a:sym typeface="Arial"/>
              </a:defRPr>
            </a:lvl7pPr>
            <a:lvl8pPr indent="0" lvl="7" marL="0" marR="0" rtl="0" algn="r">
              <a:spcBef>
                <a:spcPts val="0"/>
              </a:spcBef>
              <a:buNone/>
              <a:defRPr sz="1400">
                <a:solidFill>
                  <a:srgbClr val="000000"/>
                </a:solidFill>
                <a:latin typeface="Arial"/>
                <a:ea typeface="Arial"/>
                <a:cs typeface="Arial"/>
                <a:sym typeface="Arial"/>
              </a:defRPr>
            </a:lvl8pPr>
            <a:lvl9pPr indent="0" lvl="8" marL="0" marR="0" rt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54" name="Shape 154"/>
        <p:cNvGrpSpPr/>
        <p:nvPr/>
      </p:nvGrpSpPr>
      <p:grpSpPr>
        <a:xfrm>
          <a:off x="0" y="0"/>
          <a:ext cx="0" cy="0"/>
          <a:chOff x="0" y="0"/>
          <a:chExt cx="0" cy="0"/>
        </a:xfrm>
      </p:grpSpPr>
      <p:sp>
        <p:nvSpPr>
          <p:cNvPr id="155" name="Google Shape;155;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56" name="Google Shape;156;p2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57" name="Google Shape;157;p2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8" name="Google Shape;158;p2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9" name="Google Shape;159;p2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rgbClr val="000000"/>
                </a:solidFill>
                <a:latin typeface="Arial"/>
                <a:ea typeface="Arial"/>
                <a:cs typeface="Arial"/>
                <a:sym typeface="Arial"/>
              </a:defRPr>
            </a:lvl1pPr>
            <a:lvl2pPr indent="0" lvl="1" marL="0" marR="0" rtl="0" algn="r">
              <a:spcBef>
                <a:spcPts val="0"/>
              </a:spcBef>
              <a:buNone/>
              <a:defRPr sz="1400">
                <a:solidFill>
                  <a:srgbClr val="000000"/>
                </a:solidFill>
                <a:latin typeface="Arial"/>
                <a:ea typeface="Arial"/>
                <a:cs typeface="Arial"/>
                <a:sym typeface="Arial"/>
              </a:defRPr>
            </a:lvl2pPr>
            <a:lvl3pPr indent="0" lvl="2" marL="0" marR="0" rtl="0" algn="r">
              <a:spcBef>
                <a:spcPts val="0"/>
              </a:spcBef>
              <a:buNone/>
              <a:defRPr sz="1400">
                <a:solidFill>
                  <a:srgbClr val="000000"/>
                </a:solidFill>
                <a:latin typeface="Arial"/>
                <a:ea typeface="Arial"/>
                <a:cs typeface="Arial"/>
                <a:sym typeface="Arial"/>
              </a:defRPr>
            </a:lvl3pPr>
            <a:lvl4pPr indent="0" lvl="3" marL="0" marR="0" rtl="0" algn="r">
              <a:spcBef>
                <a:spcPts val="0"/>
              </a:spcBef>
              <a:buNone/>
              <a:defRPr sz="1400">
                <a:solidFill>
                  <a:srgbClr val="000000"/>
                </a:solidFill>
                <a:latin typeface="Arial"/>
                <a:ea typeface="Arial"/>
                <a:cs typeface="Arial"/>
                <a:sym typeface="Arial"/>
              </a:defRPr>
            </a:lvl4pPr>
            <a:lvl5pPr indent="0" lvl="4" marL="0" marR="0" rtl="0" algn="r">
              <a:spcBef>
                <a:spcPts val="0"/>
              </a:spcBef>
              <a:buNone/>
              <a:defRPr sz="1400">
                <a:solidFill>
                  <a:srgbClr val="000000"/>
                </a:solidFill>
                <a:latin typeface="Arial"/>
                <a:ea typeface="Arial"/>
                <a:cs typeface="Arial"/>
                <a:sym typeface="Arial"/>
              </a:defRPr>
            </a:lvl5pPr>
            <a:lvl6pPr indent="0" lvl="5" marL="0" marR="0" rtl="0" algn="r">
              <a:spcBef>
                <a:spcPts val="0"/>
              </a:spcBef>
              <a:buNone/>
              <a:defRPr sz="1400">
                <a:solidFill>
                  <a:srgbClr val="000000"/>
                </a:solidFill>
                <a:latin typeface="Arial"/>
                <a:ea typeface="Arial"/>
                <a:cs typeface="Arial"/>
                <a:sym typeface="Arial"/>
              </a:defRPr>
            </a:lvl6pPr>
            <a:lvl7pPr indent="0" lvl="6" marL="0" marR="0" rtl="0" algn="r">
              <a:spcBef>
                <a:spcPts val="0"/>
              </a:spcBef>
              <a:buNone/>
              <a:defRPr sz="1400">
                <a:solidFill>
                  <a:srgbClr val="000000"/>
                </a:solidFill>
                <a:latin typeface="Arial"/>
                <a:ea typeface="Arial"/>
                <a:cs typeface="Arial"/>
                <a:sym typeface="Arial"/>
              </a:defRPr>
            </a:lvl7pPr>
            <a:lvl8pPr indent="0" lvl="7" marL="0" marR="0" rtl="0" algn="r">
              <a:spcBef>
                <a:spcPts val="0"/>
              </a:spcBef>
              <a:buNone/>
              <a:defRPr sz="1400">
                <a:solidFill>
                  <a:srgbClr val="000000"/>
                </a:solidFill>
                <a:latin typeface="Arial"/>
                <a:ea typeface="Arial"/>
                <a:cs typeface="Arial"/>
                <a:sym typeface="Arial"/>
              </a:defRPr>
            </a:lvl8pPr>
            <a:lvl9pPr indent="0" lvl="8" marL="0" marR="0" rt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60" name="Shape 160"/>
        <p:cNvGrpSpPr/>
        <p:nvPr/>
      </p:nvGrpSpPr>
      <p:grpSpPr>
        <a:xfrm>
          <a:off x="0" y="0"/>
          <a:ext cx="0" cy="0"/>
          <a:chOff x="0" y="0"/>
          <a:chExt cx="0" cy="0"/>
        </a:xfrm>
      </p:grpSpPr>
      <p:sp>
        <p:nvSpPr>
          <p:cNvPr id="161" name="Google Shape;161;p2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62" name="Google Shape;162;p2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63" name="Google Shape;163;p2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4" name="Google Shape;164;p2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5" name="Google Shape;165;p2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rgbClr val="000000"/>
                </a:solidFill>
                <a:latin typeface="Arial"/>
                <a:ea typeface="Arial"/>
                <a:cs typeface="Arial"/>
                <a:sym typeface="Arial"/>
              </a:defRPr>
            </a:lvl1pPr>
            <a:lvl2pPr indent="0" lvl="1" marL="0" marR="0" rtl="0" algn="r">
              <a:spcBef>
                <a:spcPts val="0"/>
              </a:spcBef>
              <a:buNone/>
              <a:defRPr sz="1400">
                <a:solidFill>
                  <a:srgbClr val="000000"/>
                </a:solidFill>
                <a:latin typeface="Arial"/>
                <a:ea typeface="Arial"/>
                <a:cs typeface="Arial"/>
                <a:sym typeface="Arial"/>
              </a:defRPr>
            </a:lvl2pPr>
            <a:lvl3pPr indent="0" lvl="2" marL="0" marR="0" rtl="0" algn="r">
              <a:spcBef>
                <a:spcPts val="0"/>
              </a:spcBef>
              <a:buNone/>
              <a:defRPr sz="1400">
                <a:solidFill>
                  <a:srgbClr val="000000"/>
                </a:solidFill>
                <a:latin typeface="Arial"/>
                <a:ea typeface="Arial"/>
                <a:cs typeface="Arial"/>
                <a:sym typeface="Arial"/>
              </a:defRPr>
            </a:lvl3pPr>
            <a:lvl4pPr indent="0" lvl="3" marL="0" marR="0" rtl="0" algn="r">
              <a:spcBef>
                <a:spcPts val="0"/>
              </a:spcBef>
              <a:buNone/>
              <a:defRPr sz="1400">
                <a:solidFill>
                  <a:srgbClr val="000000"/>
                </a:solidFill>
                <a:latin typeface="Arial"/>
                <a:ea typeface="Arial"/>
                <a:cs typeface="Arial"/>
                <a:sym typeface="Arial"/>
              </a:defRPr>
            </a:lvl4pPr>
            <a:lvl5pPr indent="0" lvl="4" marL="0" marR="0" rtl="0" algn="r">
              <a:spcBef>
                <a:spcPts val="0"/>
              </a:spcBef>
              <a:buNone/>
              <a:defRPr sz="1400">
                <a:solidFill>
                  <a:srgbClr val="000000"/>
                </a:solidFill>
                <a:latin typeface="Arial"/>
                <a:ea typeface="Arial"/>
                <a:cs typeface="Arial"/>
                <a:sym typeface="Arial"/>
              </a:defRPr>
            </a:lvl5pPr>
            <a:lvl6pPr indent="0" lvl="5" marL="0" marR="0" rtl="0" algn="r">
              <a:spcBef>
                <a:spcPts val="0"/>
              </a:spcBef>
              <a:buNone/>
              <a:defRPr sz="1400">
                <a:solidFill>
                  <a:srgbClr val="000000"/>
                </a:solidFill>
                <a:latin typeface="Arial"/>
                <a:ea typeface="Arial"/>
                <a:cs typeface="Arial"/>
                <a:sym typeface="Arial"/>
              </a:defRPr>
            </a:lvl6pPr>
            <a:lvl7pPr indent="0" lvl="6" marL="0" marR="0" rtl="0" algn="r">
              <a:spcBef>
                <a:spcPts val="0"/>
              </a:spcBef>
              <a:buNone/>
              <a:defRPr sz="1400">
                <a:solidFill>
                  <a:srgbClr val="000000"/>
                </a:solidFill>
                <a:latin typeface="Arial"/>
                <a:ea typeface="Arial"/>
                <a:cs typeface="Arial"/>
                <a:sym typeface="Arial"/>
              </a:defRPr>
            </a:lvl7pPr>
            <a:lvl8pPr indent="0" lvl="7" marL="0" marR="0" rtl="0" algn="r">
              <a:spcBef>
                <a:spcPts val="0"/>
              </a:spcBef>
              <a:buNone/>
              <a:defRPr sz="1400">
                <a:solidFill>
                  <a:srgbClr val="000000"/>
                </a:solidFill>
                <a:latin typeface="Arial"/>
                <a:ea typeface="Arial"/>
                <a:cs typeface="Arial"/>
                <a:sym typeface="Arial"/>
              </a:defRPr>
            </a:lvl8pPr>
            <a:lvl9pPr indent="0" lvl="8" marL="0" marR="0" rt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ontent" type="txAndObj">
  <p:cSld name="TEXT_AND_OBJECT">
    <p:spTree>
      <p:nvGrpSpPr>
        <p:cNvPr id="166" name="Shape 166"/>
        <p:cNvGrpSpPr/>
        <p:nvPr/>
      </p:nvGrpSpPr>
      <p:grpSpPr>
        <a:xfrm>
          <a:off x="0" y="0"/>
          <a:ext cx="0" cy="0"/>
          <a:chOff x="0" y="0"/>
          <a:chExt cx="0" cy="0"/>
        </a:xfrm>
      </p:grpSpPr>
      <p:sp>
        <p:nvSpPr>
          <p:cNvPr id="167" name="Google Shape;167;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68" name="Google Shape;168;p2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69" name="Google Shape;169;p2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70" name="Google Shape;170;p2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1" name="Google Shape;171;p2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2" name="Google Shape;172;p2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rgbClr val="000000"/>
                </a:solidFill>
                <a:latin typeface="Arial"/>
                <a:ea typeface="Arial"/>
                <a:cs typeface="Arial"/>
                <a:sym typeface="Arial"/>
              </a:defRPr>
            </a:lvl1pPr>
            <a:lvl2pPr indent="0" lvl="1" marL="0" marR="0" rtl="0" algn="r">
              <a:spcBef>
                <a:spcPts val="0"/>
              </a:spcBef>
              <a:buNone/>
              <a:defRPr sz="1400">
                <a:solidFill>
                  <a:srgbClr val="000000"/>
                </a:solidFill>
                <a:latin typeface="Arial"/>
                <a:ea typeface="Arial"/>
                <a:cs typeface="Arial"/>
                <a:sym typeface="Arial"/>
              </a:defRPr>
            </a:lvl2pPr>
            <a:lvl3pPr indent="0" lvl="2" marL="0" marR="0" rtl="0" algn="r">
              <a:spcBef>
                <a:spcPts val="0"/>
              </a:spcBef>
              <a:buNone/>
              <a:defRPr sz="1400">
                <a:solidFill>
                  <a:srgbClr val="000000"/>
                </a:solidFill>
                <a:latin typeface="Arial"/>
                <a:ea typeface="Arial"/>
                <a:cs typeface="Arial"/>
                <a:sym typeface="Arial"/>
              </a:defRPr>
            </a:lvl3pPr>
            <a:lvl4pPr indent="0" lvl="3" marL="0" marR="0" rtl="0" algn="r">
              <a:spcBef>
                <a:spcPts val="0"/>
              </a:spcBef>
              <a:buNone/>
              <a:defRPr sz="1400">
                <a:solidFill>
                  <a:srgbClr val="000000"/>
                </a:solidFill>
                <a:latin typeface="Arial"/>
                <a:ea typeface="Arial"/>
                <a:cs typeface="Arial"/>
                <a:sym typeface="Arial"/>
              </a:defRPr>
            </a:lvl4pPr>
            <a:lvl5pPr indent="0" lvl="4" marL="0" marR="0" rtl="0" algn="r">
              <a:spcBef>
                <a:spcPts val="0"/>
              </a:spcBef>
              <a:buNone/>
              <a:defRPr sz="1400">
                <a:solidFill>
                  <a:srgbClr val="000000"/>
                </a:solidFill>
                <a:latin typeface="Arial"/>
                <a:ea typeface="Arial"/>
                <a:cs typeface="Arial"/>
                <a:sym typeface="Arial"/>
              </a:defRPr>
            </a:lvl5pPr>
            <a:lvl6pPr indent="0" lvl="5" marL="0" marR="0" rtl="0" algn="r">
              <a:spcBef>
                <a:spcPts val="0"/>
              </a:spcBef>
              <a:buNone/>
              <a:defRPr sz="1400">
                <a:solidFill>
                  <a:srgbClr val="000000"/>
                </a:solidFill>
                <a:latin typeface="Arial"/>
                <a:ea typeface="Arial"/>
                <a:cs typeface="Arial"/>
                <a:sym typeface="Arial"/>
              </a:defRPr>
            </a:lvl6pPr>
            <a:lvl7pPr indent="0" lvl="6" marL="0" marR="0" rtl="0" algn="r">
              <a:spcBef>
                <a:spcPts val="0"/>
              </a:spcBef>
              <a:buNone/>
              <a:defRPr sz="1400">
                <a:solidFill>
                  <a:srgbClr val="000000"/>
                </a:solidFill>
                <a:latin typeface="Arial"/>
                <a:ea typeface="Arial"/>
                <a:cs typeface="Arial"/>
                <a:sym typeface="Arial"/>
              </a:defRPr>
            </a:lvl7pPr>
            <a:lvl8pPr indent="0" lvl="7" marL="0" marR="0" rtl="0" algn="r">
              <a:spcBef>
                <a:spcPts val="0"/>
              </a:spcBef>
              <a:buNone/>
              <a:defRPr sz="1400">
                <a:solidFill>
                  <a:srgbClr val="000000"/>
                </a:solidFill>
                <a:latin typeface="Arial"/>
                <a:ea typeface="Arial"/>
                <a:cs typeface="Arial"/>
                <a:sym typeface="Arial"/>
              </a:defRPr>
            </a:lvl8pPr>
            <a:lvl9pPr indent="0" lvl="8" marL="0" marR="0" rt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2 Content" type="txAndTwoObj">
  <p:cSld name="TEXT_AND_TWO_OBJECTS">
    <p:spTree>
      <p:nvGrpSpPr>
        <p:cNvPr id="173" name="Shape 173"/>
        <p:cNvGrpSpPr/>
        <p:nvPr/>
      </p:nvGrpSpPr>
      <p:grpSpPr>
        <a:xfrm>
          <a:off x="0" y="0"/>
          <a:ext cx="0" cy="0"/>
          <a:chOff x="0" y="0"/>
          <a:chExt cx="0" cy="0"/>
        </a:xfrm>
      </p:grpSpPr>
      <p:sp>
        <p:nvSpPr>
          <p:cNvPr id="174" name="Google Shape;174;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75" name="Google Shape;175;p2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76" name="Google Shape;176;p27"/>
          <p:cNvSpPr txBox="1"/>
          <p:nvPr>
            <p:ph idx="2" type="body"/>
          </p:nvPr>
        </p:nvSpPr>
        <p:spPr>
          <a:xfrm>
            <a:off x="4648200" y="1600200"/>
            <a:ext cx="4038600" cy="2185988"/>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77" name="Google Shape;177;p27"/>
          <p:cNvSpPr txBox="1"/>
          <p:nvPr>
            <p:ph idx="3" type="body"/>
          </p:nvPr>
        </p:nvSpPr>
        <p:spPr>
          <a:xfrm>
            <a:off x="4648200" y="3938588"/>
            <a:ext cx="4038600" cy="2187575"/>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78" name="Google Shape;178;p2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9" name="Google Shape;179;p2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80" name="Google Shape;180;p2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rgbClr val="000000"/>
                </a:solidFill>
                <a:latin typeface="Arial"/>
                <a:ea typeface="Arial"/>
                <a:cs typeface="Arial"/>
                <a:sym typeface="Arial"/>
              </a:defRPr>
            </a:lvl1pPr>
            <a:lvl2pPr indent="0" lvl="1" marL="0" marR="0" rtl="0" algn="r">
              <a:spcBef>
                <a:spcPts val="0"/>
              </a:spcBef>
              <a:buNone/>
              <a:defRPr sz="1400">
                <a:solidFill>
                  <a:srgbClr val="000000"/>
                </a:solidFill>
                <a:latin typeface="Arial"/>
                <a:ea typeface="Arial"/>
                <a:cs typeface="Arial"/>
                <a:sym typeface="Arial"/>
              </a:defRPr>
            </a:lvl2pPr>
            <a:lvl3pPr indent="0" lvl="2" marL="0" marR="0" rtl="0" algn="r">
              <a:spcBef>
                <a:spcPts val="0"/>
              </a:spcBef>
              <a:buNone/>
              <a:defRPr sz="1400">
                <a:solidFill>
                  <a:srgbClr val="000000"/>
                </a:solidFill>
                <a:latin typeface="Arial"/>
                <a:ea typeface="Arial"/>
                <a:cs typeface="Arial"/>
                <a:sym typeface="Arial"/>
              </a:defRPr>
            </a:lvl3pPr>
            <a:lvl4pPr indent="0" lvl="3" marL="0" marR="0" rtl="0" algn="r">
              <a:spcBef>
                <a:spcPts val="0"/>
              </a:spcBef>
              <a:buNone/>
              <a:defRPr sz="1400">
                <a:solidFill>
                  <a:srgbClr val="000000"/>
                </a:solidFill>
                <a:latin typeface="Arial"/>
                <a:ea typeface="Arial"/>
                <a:cs typeface="Arial"/>
                <a:sym typeface="Arial"/>
              </a:defRPr>
            </a:lvl4pPr>
            <a:lvl5pPr indent="0" lvl="4" marL="0" marR="0" rtl="0" algn="r">
              <a:spcBef>
                <a:spcPts val="0"/>
              </a:spcBef>
              <a:buNone/>
              <a:defRPr sz="1400">
                <a:solidFill>
                  <a:srgbClr val="000000"/>
                </a:solidFill>
                <a:latin typeface="Arial"/>
                <a:ea typeface="Arial"/>
                <a:cs typeface="Arial"/>
                <a:sym typeface="Arial"/>
              </a:defRPr>
            </a:lvl5pPr>
            <a:lvl6pPr indent="0" lvl="5" marL="0" marR="0" rtl="0" algn="r">
              <a:spcBef>
                <a:spcPts val="0"/>
              </a:spcBef>
              <a:buNone/>
              <a:defRPr sz="1400">
                <a:solidFill>
                  <a:srgbClr val="000000"/>
                </a:solidFill>
                <a:latin typeface="Arial"/>
                <a:ea typeface="Arial"/>
                <a:cs typeface="Arial"/>
                <a:sym typeface="Arial"/>
              </a:defRPr>
            </a:lvl6pPr>
            <a:lvl7pPr indent="0" lvl="6" marL="0" marR="0" rtl="0" algn="r">
              <a:spcBef>
                <a:spcPts val="0"/>
              </a:spcBef>
              <a:buNone/>
              <a:defRPr sz="1400">
                <a:solidFill>
                  <a:srgbClr val="000000"/>
                </a:solidFill>
                <a:latin typeface="Arial"/>
                <a:ea typeface="Arial"/>
                <a:cs typeface="Arial"/>
                <a:sym typeface="Arial"/>
              </a:defRPr>
            </a:lvl7pPr>
            <a:lvl8pPr indent="0" lvl="7" marL="0" marR="0" rtl="0" algn="r">
              <a:spcBef>
                <a:spcPts val="0"/>
              </a:spcBef>
              <a:buNone/>
              <a:defRPr sz="1400">
                <a:solidFill>
                  <a:srgbClr val="000000"/>
                </a:solidFill>
                <a:latin typeface="Arial"/>
                <a:ea typeface="Arial"/>
                <a:cs typeface="Arial"/>
                <a:sym typeface="Arial"/>
              </a:defRPr>
            </a:lvl8pPr>
            <a:lvl9pPr indent="0" lvl="8" marL="0" marR="0" rt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7" name="Shape 27"/>
        <p:cNvGrpSpPr/>
        <p:nvPr/>
      </p:nvGrpSpPr>
      <p:grpSpPr>
        <a:xfrm>
          <a:off x="0" y="0"/>
          <a:ext cx="0" cy="0"/>
          <a:chOff x="0" y="0"/>
          <a:chExt cx="0" cy="0"/>
        </a:xfrm>
      </p:grpSpPr>
      <p:sp>
        <p:nvSpPr>
          <p:cNvPr id="28" name="Google Shape;28;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 name="Google Shape;29;p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0" name="Google Shape;30;p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31" name="Google Shape;31;p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2" name="Google Shape;32;p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33" name="Google Shape;33;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 name="Google Shape;34;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 name="Google Shape;35;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6" name="Shape 36"/>
        <p:cNvGrpSpPr/>
        <p:nvPr/>
      </p:nvGrpSpPr>
      <p:grpSpPr>
        <a:xfrm>
          <a:off x="0" y="0"/>
          <a:ext cx="0" cy="0"/>
          <a:chOff x="0" y="0"/>
          <a:chExt cx="0" cy="0"/>
        </a:xfrm>
      </p:grpSpPr>
      <p:sp>
        <p:nvSpPr>
          <p:cNvPr id="37" name="Google Shape;37;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 name="Google Shape;38;p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Google Shape;4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 name="Google Shape;4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 name="Google Shape;4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ontent" type="txAndObj">
  <p:cSld name="TEXT_AND_OBJECT">
    <p:spTree>
      <p:nvGrpSpPr>
        <p:cNvPr id="43" name="Shape 43"/>
        <p:cNvGrpSpPr/>
        <p:nvPr/>
      </p:nvGrpSpPr>
      <p:grpSpPr>
        <a:xfrm>
          <a:off x="0" y="0"/>
          <a:ext cx="0" cy="0"/>
          <a:chOff x="0" y="0"/>
          <a:chExt cx="0" cy="0"/>
        </a:xfrm>
      </p:grpSpPr>
      <p:sp>
        <p:nvSpPr>
          <p:cNvPr id="44" name="Google Shape;4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5" name="Google Shape;4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6" name="Google Shape;4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 name="Google Shape;4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50" name="Shape 50"/>
        <p:cNvGrpSpPr/>
        <p:nvPr/>
      </p:nvGrpSpPr>
      <p:grpSpPr>
        <a:xfrm>
          <a:off x="0" y="0"/>
          <a:ext cx="0" cy="0"/>
          <a:chOff x="0" y="0"/>
          <a:chExt cx="0" cy="0"/>
        </a:xfrm>
      </p:grpSpPr>
      <p:sp>
        <p:nvSpPr>
          <p:cNvPr id="51" name="Google Shape;51;p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2" name="Google Shape;52;p7"/>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3" name="Google Shape;53;p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54" name="Google Shape;54;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Google Shape;56;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7" name="Shape 57"/>
        <p:cNvGrpSpPr/>
        <p:nvPr/>
      </p:nvGrpSpPr>
      <p:grpSpPr>
        <a:xfrm>
          <a:off x="0" y="0"/>
          <a:ext cx="0" cy="0"/>
          <a:chOff x="0" y="0"/>
          <a:chExt cx="0" cy="0"/>
        </a:xfrm>
      </p:grpSpPr>
      <p:sp>
        <p:nvSpPr>
          <p:cNvPr id="58" name="Google Shape;58;p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9" name="Google Shape;59;p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60" name="Google Shape;60;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2" name="Google Shape;62;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3" name="Shape 63"/>
        <p:cNvGrpSpPr/>
        <p:nvPr/>
      </p:nvGrpSpPr>
      <p:grpSpPr>
        <a:xfrm>
          <a:off x="0" y="0"/>
          <a:ext cx="0" cy="0"/>
          <a:chOff x="0" y="0"/>
          <a:chExt cx="0" cy="0"/>
        </a:xfrm>
      </p:grpSpPr>
      <p:sp>
        <p:nvSpPr>
          <p:cNvPr id="64" name="Google Shape;64;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5" name="Google Shape;65;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 name="Google Shape;66;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8" name="Shape 68"/>
        <p:cNvGrpSpPr/>
        <p:nvPr/>
      </p:nvGrpSpPr>
      <p:grpSpPr>
        <a:xfrm>
          <a:off x="0" y="0"/>
          <a:ext cx="0" cy="0"/>
          <a:chOff x="0" y="0"/>
          <a:chExt cx="0" cy="0"/>
        </a:xfrm>
      </p:grpSpPr>
      <p:sp>
        <p:nvSpPr>
          <p:cNvPr id="69" name="Google Shape;6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1" name="Shape 91"/>
        <p:cNvGrpSpPr/>
        <p:nvPr/>
      </p:nvGrpSpPr>
      <p:grpSpPr>
        <a:xfrm>
          <a:off x="0" y="0"/>
          <a:ext cx="0" cy="0"/>
          <a:chOff x="0" y="0"/>
          <a:chExt cx="0" cy="0"/>
        </a:xfrm>
      </p:grpSpPr>
      <p:sp>
        <p:nvSpPr>
          <p:cNvPr id="92" name="Google Shape;92;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93" name="Google Shape;93;p1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4" name="Google Shape;94;p1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5" name="Google Shape;95;p1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6" name="Google Shape;96;p1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sz="1400">
                <a:solidFill>
                  <a:srgbClr val="000000"/>
                </a:solidFill>
                <a:latin typeface="Arial"/>
                <a:ea typeface="Arial"/>
                <a:cs typeface="Arial"/>
                <a:sym typeface="Arial"/>
              </a:defRPr>
            </a:lvl1pPr>
            <a:lvl2pPr indent="0" lvl="1" marL="0" marR="0" rtl="0" algn="r">
              <a:spcBef>
                <a:spcPts val="0"/>
              </a:spcBef>
              <a:spcAft>
                <a:spcPts val="0"/>
              </a:spcAft>
              <a:buNone/>
              <a:defRPr sz="1400">
                <a:solidFill>
                  <a:srgbClr val="000000"/>
                </a:solidFill>
                <a:latin typeface="Arial"/>
                <a:ea typeface="Arial"/>
                <a:cs typeface="Arial"/>
                <a:sym typeface="Arial"/>
              </a:defRPr>
            </a:lvl2pPr>
            <a:lvl3pPr indent="0" lvl="2" marL="0" marR="0" rtl="0" algn="r">
              <a:spcBef>
                <a:spcPts val="0"/>
              </a:spcBef>
              <a:spcAft>
                <a:spcPts val="0"/>
              </a:spcAft>
              <a:buNone/>
              <a:defRPr sz="1400">
                <a:solidFill>
                  <a:srgbClr val="000000"/>
                </a:solidFill>
                <a:latin typeface="Arial"/>
                <a:ea typeface="Arial"/>
                <a:cs typeface="Arial"/>
                <a:sym typeface="Arial"/>
              </a:defRPr>
            </a:lvl3pPr>
            <a:lvl4pPr indent="0" lvl="3" marL="0" marR="0" rtl="0" algn="r">
              <a:spcBef>
                <a:spcPts val="0"/>
              </a:spcBef>
              <a:spcAft>
                <a:spcPts val="0"/>
              </a:spcAft>
              <a:buNone/>
              <a:defRPr sz="1400">
                <a:solidFill>
                  <a:srgbClr val="000000"/>
                </a:solidFill>
                <a:latin typeface="Arial"/>
                <a:ea typeface="Arial"/>
                <a:cs typeface="Arial"/>
                <a:sym typeface="Arial"/>
              </a:defRPr>
            </a:lvl4pPr>
            <a:lvl5pPr indent="0" lvl="4" marL="0" marR="0" rtl="0" algn="r">
              <a:spcBef>
                <a:spcPts val="0"/>
              </a:spcBef>
              <a:spcAft>
                <a:spcPts val="0"/>
              </a:spcAft>
              <a:buNone/>
              <a:defRPr sz="1400">
                <a:solidFill>
                  <a:srgbClr val="000000"/>
                </a:solidFill>
                <a:latin typeface="Arial"/>
                <a:ea typeface="Arial"/>
                <a:cs typeface="Arial"/>
                <a:sym typeface="Arial"/>
              </a:defRPr>
            </a:lvl5pPr>
            <a:lvl6pPr indent="0" lvl="5" marL="0" marR="0" rtl="0" algn="r">
              <a:spcBef>
                <a:spcPts val="0"/>
              </a:spcBef>
              <a:spcAft>
                <a:spcPts val="0"/>
              </a:spcAft>
              <a:buNone/>
              <a:defRPr sz="1400">
                <a:solidFill>
                  <a:srgbClr val="000000"/>
                </a:solidFill>
                <a:latin typeface="Arial"/>
                <a:ea typeface="Arial"/>
                <a:cs typeface="Arial"/>
                <a:sym typeface="Arial"/>
              </a:defRPr>
            </a:lvl6pPr>
            <a:lvl7pPr indent="0" lvl="6" marL="0" marR="0" rtl="0" algn="r">
              <a:spcBef>
                <a:spcPts val="0"/>
              </a:spcBef>
              <a:spcAft>
                <a:spcPts val="0"/>
              </a:spcAft>
              <a:buNone/>
              <a:defRPr sz="1400">
                <a:solidFill>
                  <a:srgbClr val="000000"/>
                </a:solidFill>
                <a:latin typeface="Arial"/>
                <a:ea typeface="Arial"/>
                <a:cs typeface="Arial"/>
                <a:sym typeface="Arial"/>
              </a:defRPr>
            </a:lvl7pPr>
            <a:lvl8pPr indent="0" lvl="7" marL="0" marR="0" rtl="0" algn="r">
              <a:spcBef>
                <a:spcPts val="0"/>
              </a:spcBef>
              <a:spcAft>
                <a:spcPts val="0"/>
              </a:spcAft>
              <a:buNone/>
              <a:defRPr sz="1400">
                <a:solidFill>
                  <a:srgbClr val="000000"/>
                </a:solidFill>
                <a:latin typeface="Arial"/>
                <a:ea typeface="Arial"/>
                <a:cs typeface="Arial"/>
                <a:sym typeface="Arial"/>
              </a:defRPr>
            </a:lvl8pPr>
            <a:lvl9pPr indent="0" lvl="8" marL="0" marR="0" rtl="0" algn="r">
              <a:spcBef>
                <a:spcPts val="0"/>
              </a:spcBef>
              <a:spcAft>
                <a:spcPts val="0"/>
              </a:spcAft>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8.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hyperlink" Target="http://www.google.com/url?sa=i&amp;rct=j&amp;q=water+food+web&amp;source=images&amp;cd=&amp;cad=rja&amp;docid=3ILBcobs9NRuyM&amp;tbnid=b6YtXsnoIfGr4M:&amp;ved=0CAUQjRw&amp;url=http://mdk12.org/instruction/clg/public_release/biology/G3_E5_I3.html&amp;ei=wFO7Ud36NMWSqwHLyIDoAQ&amp;bvm=bv.47883778,d.aWM&amp;psig=AFQjCNGUOuyty3QQtfZ7APf9yICqavj5zA&amp;ust=1371317471077120" TargetMode="Externa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hyperlink" Target="http://www.google.com/url?sa=i&amp;rct=j&amp;q=water+food+web&amp;source=images&amp;cd=&amp;cad=rja&amp;docid=3ILBcobs9NRuyM&amp;tbnid=b6YtXsnoIfGr4M:&amp;ved=0CAUQjRw&amp;url=http://mdk12.org/instruction/clg/public_release/biology/G3_E5_I3.html&amp;ei=wFO7Ud36NMWSqwHLyIDoAQ&amp;bvm=bv.47883778,d.aWM&amp;psig=AFQjCNGUOuyty3QQtfZ7APf9yICqavj5zA&amp;ust=1371317471077120" TargetMode="Externa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hyperlink" Target="http://www.google.com/url?sa=i&amp;rct=j&amp;q=&amp;source=images&amp;cd=&amp;cad=rja&amp;docid=9wKjqL3cB3zvCM&amp;tbnid=Sy898EQbsLGDdM:&amp;ved=0CAUQjRw&amp;url=http://faculty.southwest.tn.edu/rburkett/ES%20-%20%20understanding_the_environment.htm&amp;ei=3C2_UYHINsG8rgGL8oGgDQ&amp;bvm=bv.47883778,d.aWM&amp;psig=AFQjCNFuXJhLXzvkfGq3wNefPUaP1YqVww&amp;ust=1371569947352438" TargetMode="Externa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www.google.com/url?sa=i&amp;rct=j&amp;q=vegetarian+ecological+pyramid&amp;source=images&amp;cd=&amp;cad=rja&amp;docid=wK3lskog8oWcuM&amp;tbnid=K0KzLxkUGqma0M:&amp;ved=0CAUQjRw&amp;url=http://www.trunity.net/sam2/articles/view/177341/&amp;ei=8T2_Ub2LHpLlqAGbkYDoBg&amp;bvm=bv.47883778,d.aWM&amp;psig=AFQjCNGDrf0K0LnHyGgVe8_IuwTy5RTDqw&amp;ust=1371574094882486" TargetMode="External"/><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7.jp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7.png"/><Relationship Id="rId5"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5.png"/><Relationship Id="rId6"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www.youtube.com/watch?v=HG17TsgV_qI" TargetMode="Externa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28"/>
          <p:cNvSpPr txBox="1"/>
          <p:nvPr>
            <p:ph type="ctrTitle"/>
          </p:nvPr>
        </p:nvSpPr>
        <p:spPr>
          <a:xfrm>
            <a:off x="533400" y="304800"/>
            <a:ext cx="7772400" cy="14700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7030A0"/>
              </a:buClr>
              <a:buSzPts val="4400"/>
              <a:buFont typeface="Calibri"/>
              <a:buNone/>
            </a:pPr>
            <a:r>
              <a:rPr lang="en-US" u="sng">
                <a:solidFill>
                  <a:srgbClr val="674EA7"/>
                </a:solidFill>
                <a:latin typeface="Verdana"/>
                <a:ea typeface="Verdana"/>
                <a:cs typeface="Verdana"/>
                <a:sym typeface="Verdana"/>
              </a:rPr>
              <a:t>Ecological Pyramids</a:t>
            </a:r>
            <a:endParaRPr i="0" sz="4400" u="sng" cap="none" strike="noStrike">
              <a:solidFill>
                <a:srgbClr val="674EA7"/>
              </a:solidFill>
              <a:latin typeface="Verdana"/>
              <a:ea typeface="Verdana"/>
              <a:cs typeface="Verdana"/>
              <a:sym typeface="Verdana"/>
            </a:endParaRPr>
          </a:p>
        </p:txBody>
      </p:sp>
      <p:pic>
        <p:nvPicPr>
          <p:cNvPr descr="http://www.biologycorner.com/resources/ecological_pyramid_forest_sm.png" id="186" name="Google Shape;186;p28"/>
          <p:cNvPicPr preferRelativeResize="0"/>
          <p:nvPr/>
        </p:nvPicPr>
        <p:blipFill rotWithShape="1">
          <a:blip r:embed="rId3">
            <a:alphaModFix/>
          </a:blip>
          <a:srcRect b="0" l="0" r="0" t="0"/>
          <a:stretch/>
        </p:blipFill>
        <p:spPr>
          <a:xfrm>
            <a:off x="1486513" y="2238356"/>
            <a:ext cx="5866179" cy="439963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37"/>
          <p:cNvSpPr txBox="1"/>
          <p:nvPr>
            <p:ph type="title"/>
          </p:nvPr>
        </p:nvSpPr>
        <p:spPr>
          <a:xfrm>
            <a:off x="74000" y="89625"/>
            <a:ext cx="64263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n-US" sz="4800" u="sng" cap="none" strike="noStrike">
                <a:solidFill>
                  <a:srgbClr val="0B5394"/>
                </a:solidFill>
                <a:latin typeface="Calibri"/>
                <a:ea typeface="Calibri"/>
                <a:cs typeface="Calibri"/>
                <a:sym typeface="Calibri"/>
              </a:rPr>
              <a:t>Energy Pyramid Model</a:t>
            </a:r>
            <a:endParaRPr b="0" i="0" sz="4800" u="sng" cap="none" strike="noStrike">
              <a:solidFill>
                <a:srgbClr val="0B5394"/>
              </a:solidFill>
              <a:latin typeface="Calibri"/>
              <a:ea typeface="Calibri"/>
              <a:cs typeface="Calibri"/>
              <a:sym typeface="Calibri"/>
            </a:endParaRPr>
          </a:p>
        </p:txBody>
      </p:sp>
      <p:sp>
        <p:nvSpPr>
          <p:cNvPr id="262" name="Google Shape;262;p37"/>
          <p:cNvSpPr txBox="1"/>
          <p:nvPr>
            <p:ph idx="2" type="body"/>
          </p:nvPr>
        </p:nvSpPr>
        <p:spPr>
          <a:xfrm>
            <a:off x="5587550" y="1165950"/>
            <a:ext cx="3478200" cy="4184700"/>
          </a:xfrm>
          <a:prstGeom prst="rect">
            <a:avLst/>
          </a:prstGeom>
          <a:noFill/>
          <a:ln>
            <a:noFill/>
          </a:ln>
        </p:spPr>
        <p:txBody>
          <a:bodyPr anchorCtr="0" anchor="t" bIns="45700" lIns="91425" spcFirstLastPara="1" rIns="91425" wrap="square" tIns="45700">
            <a:noAutofit/>
          </a:bodyPr>
          <a:lstStyle/>
          <a:p>
            <a:pPr indent="-375920" lvl="0" marL="342900" marR="0" rtl="0" algn="l">
              <a:lnSpc>
                <a:spcPct val="80000"/>
              </a:lnSpc>
              <a:spcBef>
                <a:spcPts val="0"/>
              </a:spcBef>
              <a:spcAft>
                <a:spcPts val="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An </a:t>
            </a:r>
            <a:r>
              <a:rPr b="0" i="0" lang="en-US" sz="3000" u="sng" cap="none" strike="noStrike">
                <a:solidFill>
                  <a:srgbClr val="FF0000"/>
                </a:solidFill>
                <a:latin typeface="Calibri"/>
                <a:ea typeface="Calibri"/>
                <a:cs typeface="Calibri"/>
                <a:sym typeface="Calibri"/>
              </a:rPr>
              <a:t>energy </a:t>
            </a:r>
            <a:r>
              <a:rPr b="0" i="0" lang="en-US" sz="3000" u="sng" cap="none" strike="noStrike">
                <a:solidFill>
                  <a:srgbClr val="FF0000"/>
                </a:solidFill>
                <a:latin typeface="Calibri"/>
                <a:ea typeface="Calibri"/>
                <a:cs typeface="Calibri"/>
                <a:sym typeface="Calibri"/>
              </a:rPr>
              <a:t>pyramid</a:t>
            </a:r>
            <a:r>
              <a:rPr b="0" i="0" lang="en-US" sz="3000" u="none" cap="none" strike="noStrike">
                <a:solidFill>
                  <a:schemeClr val="dk1"/>
                </a:solidFill>
                <a:latin typeface="Calibri"/>
                <a:ea typeface="Calibri"/>
                <a:cs typeface="Calibri"/>
                <a:sym typeface="Calibri"/>
              </a:rPr>
              <a:t> is a diagram that compares energy used by producers</a:t>
            </a:r>
            <a:r>
              <a:rPr lang="en-US" sz="3000"/>
              <a:t> and consumers at each trophic (feeding) level.</a:t>
            </a:r>
            <a:endParaRPr b="0" i="0" sz="3000" u="none" cap="none" strike="noStrike">
              <a:solidFill>
                <a:schemeClr val="dk1"/>
              </a:solidFill>
              <a:latin typeface="Calibri"/>
              <a:ea typeface="Calibri"/>
              <a:cs typeface="Calibri"/>
              <a:sym typeface="Calibri"/>
            </a:endParaRPr>
          </a:p>
          <a:p>
            <a:pPr indent="0" lvl="0" marL="342900" marR="0" rtl="0" algn="l">
              <a:lnSpc>
                <a:spcPct val="80000"/>
              </a:lnSpc>
              <a:spcBef>
                <a:spcPts val="0"/>
              </a:spcBef>
              <a:spcAft>
                <a:spcPts val="0"/>
              </a:spcAft>
              <a:buNone/>
            </a:pPr>
            <a:r>
              <a:t/>
            </a:r>
            <a:endParaRPr sz="3000"/>
          </a:p>
          <a:p>
            <a:pPr indent="-375920" lvl="0" marL="342900" marR="0" rtl="0" algn="l">
              <a:lnSpc>
                <a:spcPct val="80000"/>
              </a:lnSpc>
              <a:spcBef>
                <a:spcPts val="496"/>
              </a:spcBef>
              <a:spcAft>
                <a:spcPts val="0"/>
              </a:spcAft>
              <a:buClr>
                <a:schemeClr val="dk1"/>
              </a:buClr>
              <a:buSzPts val="3000"/>
              <a:buFont typeface="Arial"/>
              <a:buChar char="•"/>
            </a:pPr>
            <a:r>
              <a:rPr lang="en-US" sz="3000"/>
              <a:t>Each level of the pyramid is called a </a:t>
            </a:r>
            <a:r>
              <a:rPr lang="en-US" sz="3000" u="sng">
                <a:solidFill>
                  <a:srgbClr val="FF0000"/>
                </a:solidFill>
              </a:rPr>
              <a:t>trophic level</a:t>
            </a:r>
            <a:r>
              <a:rPr lang="en-US" sz="3000"/>
              <a:t>.</a:t>
            </a:r>
            <a:endParaRPr sz="3000"/>
          </a:p>
        </p:txBody>
      </p:sp>
      <p:pic>
        <p:nvPicPr>
          <p:cNvPr id="263" name="Google Shape;263;p37"/>
          <p:cNvPicPr preferRelativeResize="0"/>
          <p:nvPr/>
        </p:nvPicPr>
        <p:blipFill>
          <a:blip r:embed="rId3">
            <a:alphaModFix/>
          </a:blip>
          <a:stretch>
            <a:fillRect/>
          </a:stretch>
        </p:blipFill>
        <p:spPr>
          <a:xfrm>
            <a:off x="74000" y="2468200"/>
            <a:ext cx="5636899" cy="3650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38"/>
          <p:cNvSpPr txBox="1"/>
          <p:nvPr>
            <p:ph type="title"/>
          </p:nvPr>
        </p:nvSpPr>
        <p:spPr>
          <a:xfrm>
            <a:off x="74000" y="89625"/>
            <a:ext cx="64263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n-US" sz="4800" u="sng" cap="none" strike="noStrike">
                <a:solidFill>
                  <a:srgbClr val="0B5394"/>
                </a:solidFill>
                <a:latin typeface="Calibri"/>
                <a:ea typeface="Calibri"/>
                <a:cs typeface="Calibri"/>
                <a:sym typeface="Calibri"/>
              </a:rPr>
              <a:t>Energy Pyramid Model</a:t>
            </a:r>
            <a:endParaRPr b="0" i="0" sz="4800" u="sng" cap="none" strike="noStrike">
              <a:solidFill>
                <a:srgbClr val="0B5394"/>
              </a:solidFill>
              <a:latin typeface="Calibri"/>
              <a:ea typeface="Calibri"/>
              <a:cs typeface="Calibri"/>
              <a:sym typeface="Calibri"/>
            </a:endParaRPr>
          </a:p>
        </p:txBody>
      </p:sp>
      <p:sp>
        <p:nvSpPr>
          <p:cNvPr id="269" name="Google Shape;269;p38"/>
          <p:cNvSpPr txBox="1"/>
          <p:nvPr>
            <p:ph idx="2" type="body"/>
          </p:nvPr>
        </p:nvSpPr>
        <p:spPr>
          <a:xfrm>
            <a:off x="460800" y="996625"/>
            <a:ext cx="8683200" cy="2738400"/>
          </a:xfrm>
          <a:prstGeom prst="rect">
            <a:avLst/>
          </a:prstGeom>
          <a:noFill/>
          <a:ln>
            <a:noFill/>
          </a:ln>
        </p:spPr>
        <p:txBody>
          <a:bodyPr anchorCtr="0" anchor="t" bIns="45700" lIns="91425" spcFirstLastPara="1" rIns="91425" wrap="square" tIns="45700">
            <a:noAutofit/>
          </a:bodyPr>
          <a:lstStyle/>
          <a:p>
            <a:pPr indent="0" lvl="0" marL="342900" marR="0" rtl="0" algn="l">
              <a:lnSpc>
                <a:spcPct val="80000"/>
              </a:lnSpc>
              <a:spcBef>
                <a:spcPts val="0"/>
              </a:spcBef>
              <a:spcAft>
                <a:spcPts val="0"/>
              </a:spcAft>
              <a:buNone/>
            </a:pPr>
            <a:r>
              <a:t/>
            </a:r>
            <a:endParaRPr sz="2400"/>
          </a:p>
          <a:p>
            <a:pPr indent="0" lvl="0" marL="342900" marR="0" rtl="0" algn="l">
              <a:lnSpc>
                <a:spcPct val="80000"/>
              </a:lnSpc>
              <a:spcBef>
                <a:spcPts val="496"/>
              </a:spcBef>
              <a:spcAft>
                <a:spcPts val="0"/>
              </a:spcAft>
              <a:buNone/>
            </a:pPr>
            <a:r>
              <a:rPr lang="en-US" sz="3000"/>
              <a:t>Energy pyramids show 1 food chain in a food web. Producers are at the bottom of the food chain, so they appear at the bottom of the pyramid. Primary consumers are next and so on till the chain ends.</a:t>
            </a:r>
            <a:endParaRPr sz="3000"/>
          </a:p>
        </p:txBody>
      </p:sp>
      <p:pic>
        <p:nvPicPr>
          <p:cNvPr id="270" name="Google Shape;270;p38"/>
          <p:cNvPicPr preferRelativeResize="0"/>
          <p:nvPr/>
        </p:nvPicPr>
        <p:blipFill>
          <a:blip r:embed="rId3">
            <a:alphaModFix/>
          </a:blip>
          <a:stretch>
            <a:fillRect/>
          </a:stretch>
        </p:blipFill>
        <p:spPr>
          <a:xfrm>
            <a:off x="2210900" y="3629900"/>
            <a:ext cx="4722200" cy="317264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39"/>
          <p:cNvSpPr txBox="1"/>
          <p:nvPr>
            <p:ph type="title"/>
          </p:nvPr>
        </p:nvSpPr>
        <p:spPr>
          <a:xfrm>
            <a:off x="74000" y="89625"/>
            <a:ext cx="64263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n-US" sz="4800" u="sng" cap="none" strike="noStrike">
                <a:solidFill>
                  <a:srgbClr val="0B5394"/>
                </a:solidFill>
                <a:latin typeface="Calibri"/>
                <a:ea typeface="Calibri"/>
                <a:cs typeface="Calibri"/>
                <a:sym typeface="Calibri"/>
              </a:rPr>
              <a:t>Energy Pyramid Model</a:t>
            </a:r>
            <a:endParaRPr b="0" i="0" sz="4800" u="sng" cap="none" strike="noStrike">
              <a:solidFill>
                <a:srgbClr val="0B5394"/>
              </a:solidFill>
              <a:latin typeface="Calibri"/>
              <a:ea typeface="Calibri"/>
              <a:cs typeface="Calibri"/>
              <a:sym typeface="Calibri"/>
            </a:endParaRPr>
          </a:p>
        </p:txBody>
      </p:sp>
      <p:sp>
        <p:nvSpPr>
          <p:cNvPr id="276" name="Google Shape;276;p39"/>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277" name="Google Shape;277;p39"/>
          <p:cNvSpPr txBox="1"/>
          <p:nvPr>
            <p:ph idx="2" type="body"/>
          </p:nvPr>
        </p:nvSpPr>
        <p:spPr>
          <a:xfrm>
            <a:off x="5027000" y="1165950"/>
            <a:ext cx="4038600" cy="4526100"/>
          </a:xfrm>
          <a:prstGeom prst="rect">
            <a:avLst/>
          </a:prstGeom>
          <a:noFill/>
          <a:ln>
            <a:noFill/>
          </a:ln>
        </p:spPr>
        <p:txBody>
          <a:bodyPr anchorCtr="0" anchor="t" bIns="45700" lIns="91425" spcFirstLastPara="1" rIns="91425" wrap="square" tIns="45700">
            <a:noAutofit/>
          </a:bodyPr>
          <a:lstStyle/>
          <a:p>
            <a:pPr indent="-375920" lvl="0" marL="342900" marR="0" rtl="0" algn="l">
              <a:lnSpc>
                <a:spcPct val="80000"/>
              </a:lnSpc>
              <a:spcBef>
                <a:spcPts val="496"/>
              </a:spcBef>
              <a:spcAft>
                <a:spcPts val="0"/>
              </a:spcAft>
              <a:buClr>
                <a:schemeClr val="dk1"/>
              </a:buClr>
              <a:buSzPts val="3000"/>
              <a:buFont typeface="Arial"/>
              <a:buChar char="•"/>
            </a:pPr>
            <a:r>
              <a:rPr lang="en-US" sz="3000"/>
              <a:t>10% of the energy available within one trophic level is transferred to the next. </a:t>
            </a:r>
            <a:endParaRPr sz="3000"/>
          </a:p>
          <a:p>
            <a:pPr indent="0" lvl="0" marL="342900" marR="0" rtl="0" algn="l">
              <a:lnSpc>
                <a:spcPct val="80000"/>
              </a:lnSpc>
              <a:spcBef>
                <a:spcPts val="496"/>
              </a:spcBef>
              <a:spcAft>
                <a:spcPts val="0"/>
              </a:spcAft>
              <a:buNone/>
            </a:pPr>
            <a:r>
              <a:t/>
            </a:r>
            <a:endParaRPr sz="3000"/>
          </a:p>
          <a:p>
            <a:pPr indent="-375920" lvl="0" marL="342900" marR="0" rtl="0" algn="l">
              <a:lnSpc>
                <a:spcPct val="80000"/>
              </a:lnSpc>
              <a:spcBef>
                <a:spcPts val="496"/>
              </a:spcBef>
              <a:spcAft>
                <a:spcPts val="0"/>
              </a:spcAft>
              <a:buClr>
                <a:schemeClr val="dk1"/>
              </a:buClr>
              <a:buSzPts val="3000"/>
              <a:buFont typeface="Arial"/>
              <a:buChar char="•"/>
            </a:pPr>
            <a:r>
              <a:rPr lang="en-US" sz="3000"/>
              <a:t>On average 90% of the energy is either not consumed, or lost through waste and heat.</a:t>
            </a:r>
            <a:endParaRPr sz="3000"/>
          </a:p>
        </p:txBody>
      </p:sp>
      <p:pic>
        <p:nvPicPr>
          <p:cNvPr descr="http://media-3.web.britannica.com/eb-media/00/95200-004-52061B80.gif" id="278" name="Google Shape;278;p39"/>
          <p:cNvPicPr preferRelativeResize="0"/>
          <p:nvPr/>
        </p:nvPicPr>
        <p:blipFill rotWithShape="1">
          <a:blip r:embed="rId3">
            <a:alphaModFix/>
          </a:blip>
          <a:srcRect b="0" l="0" r="0" t="0"/>
          <a:stretch/>
        </p:blipFill>
        <p:spPr>
          <a:xfrm>
            <a:off x="304800" y="1447800"/>
            <a:ext cx="4463415" cy="5029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40"/>
          <p:cNvSpPr txBox="1"/>
          <p:nvPr>
            <p:ph type="title"/>
          </p:nvPr>
        </p:nvSpPr>
        <p:spPr>
          <a:xfrm>
            <a:off x="74000" y="89625"/>
            <a:ext cx="64263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n-US" sz="4800" u="sng" cap="none" strike="noStrike">
                <a:solidFill>
                  <a:srgbClr val="0B5394"/>
                </a:solidFill>
                <a:latin typeface="Calibri"/>
                <a:ea typeface="Calibri"/>
                <a:cs typeface="Calibri"/>
                <a:sym typeface="Calibri"/>
              </a:rPr>
              <a:t>Energy Pyramid Model</a:t>
            </a:r>
            <a:endParaRPr b="0" i="0" sz="4800" u="sng" cap="none" strike="noStrike">
              <a:solidFill>
                <a:srgbClr val="0B5394"/>
              </a:solidFill>
              <a:latin typeface="Calibri"/>
              <a:ea typeface="Calibri"/>
              <a:cs typeface="Calibri"/>
              <a:sym typeface="Calibri"/>
            </a:endParaRPr>
          </a:p>
        </p:txBody>
      </p:sp>
      <p:sp>
        <p:nvSpPr>
          <p:cNvPr id="284" name="Google Shape;284;p40"/>
          <p:cNvSpPr txBox="1"/>
          <p:nvPr>
            <p:ph idx="2" type="body"/>
          </p:nvPr>
        </p:nvSpPr>
        <p:spPr>
          <a:xfrm>
            <a:off x="5027000" y="1165950"/>
            <a:ext cx="4038600" cy="4526100"/>
          </a:xfrm>
          <a:prstGeom prst="rect">
            <a:avLst/>
          </a:prstGeom>
          <a:noFill/>
          <a:ln>
            <a:noFill/>
          </a:ln>
        </p:spPr>
        <p:txBody>
          <a:bodyPr anchorCtr="0" anchor="t" bIns="45700" lIns="91425" spcFirstLastPara="1" rIns="91425" wrap="square" tIns="45700">
            <a:noAutofit/>
          </a:bodyPr>
          <a:lstStyle/>
          <a:p>
            <a:pPr indent="0" lvl="0" marL="342900" marR="0" rtl="0" algn="l">
              <a:lnSpc>
                <a:spcPct val="80000"/>
              </a:lnSpc>
              <a:spcBef>
                <a:spcPts val="496"/>
              </a:spcBef>
              <a:spcAft>
                <a:spcPts val="0"/>
              </a:spcAft>
              <a:buNone/>
            </a:pPr>
            <a:r>
              <a:rPr lang="en-US" sz="3000"/>
              <a:t>Because of this exponential loss of energy, there reaches a limit in every food chain where there is no longer enough energy to support a higher trophic level.</a:t>
            </a:r>
            <a:endParaRPr sz="3000"/>
          </a:p>
        </p:txBody>
      </p:sp>
      <p:pic>
        <p:nvPicPr>
          <p:cNvPr id="285" name="Google Shape;285;p40"/>
          <p:cNvPicPr preferRelativeResize="0"/>
          <p:nvPr/>
        </p:nvPicPr>
        <p:blipFill>
          <a:blip r:embed="rId3">
            <a:alphaModFix/>
          </a:blip>
          <a:stretch>
            <a:fillRect/>
          </a:stretch>
        </p:blipFill>
        <p:spPr>
          <a:xfrm>
            <a:off x="152400" y="1385025"/>
            <a:ext cx="4722200" cy="49213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41"/>
          <p:cNvSpPr txBox="1"/>
          <p:nvPr>
            <p:ph type="title"/>
          </p:nvPr>
        </p:nvSpPr>
        <p:spPr>
          <a:xfrm>
            <a:off x="74000" y="89625"/>
            <a:ext cx="64263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n-US" sz="4800" u="sng" cap="none" strike="noStrike">
                <a:solidFill>
                  <a:srgbClr val="0B5394"/>
                </a:solidFill>
                <a:latin typeface="Calibri"/>
                <a:ea typeface="Calibri"/>
                <a:cs typeface="Calibri"/>
                <a:sym typeface="Calibri"/>
              </a:rPr>
              <a:t>Energy Pyramid Model</a:t>
            </a:r>
            <a:endParaRPr b="0" i="0" sz="4800" u="sng" cap="none" strike="noStrike">
              <a:solidFill>
                <a:srgbClr val="0B5394"/>
              </a:solidFill>
              <a:latin typeface="Calibri"/>
              <a:ea typeface="Calibri"/>
              <a:cs typeface="Calibri"/>
              <a:sym typeface="Calibri"/>
            </a:endParaRPr>
          </a:p>
        </p:txBody>
      </p:sp>
      <p:sp>
        <p:nvSpPr>
          <p:cNvPr id="291" name="Google Shape;291;p41"/>
          <p:cNvSpPr txBox="1"/>
          <p:nvPr>
            <p:ph idx="2" type="body"/>
          </p:nvPr>
        </p:nvSpPr>
        <p:spPr>
          <a:xfrm>
            <a:off x="5027000" y="1165950"/>
            <a:ext cx="4038600" cy="2334600"/>
          </a:xfrm>
          <a:prstGeom prst="rect">
            <a:avLst/>
          </a:prstGeom>
          <a:noFill/>
          <a:ln>
            <a:noFill/>
          </a:ln>
        </p:spPr>
        <p:txBody>
          <a:bodyPr anchorCtr="0" anchor="t" bIns="45700" lIns="91425" spcFirstLastPara="1" rIns="91425" wrap="square" tIns="45700">
            <a:noAutofit/>
          </a:bodyPr>
          <a:lstStyle/>
          <a:p>
            <a:pPr indent="0" lvl="0" marL="342900" marR="0" rtl="0" algn="l">
              <a:lnSpc>
                <a:spcPct val="80000"/>
              </a:lnSpc>
              <a:spcBef>
                <a:spcPts val="496"/>
              </a:spcBef>
              <a:spcAft>
                <a:spcPts val="0"/>
              </a:spcAft>
              <a:buNone/>
            </a:pPr>
            <a:r>
              <a:rPr lang="en-US" sz="3600">
                <a:latin typeface="Merriweather"/>
                <a:ea typeface="Merriweather"/>
                <a:cs typeface="Merriweather"/>
                <a:sym typeface="Merriweather"/>
              </a:rPr>
              <a:t>Metric units of energy include:</a:t>
            </a:r>
            <a:endParaRPr sz="3600">
              <a:latin typeface="Merriweather"/>
              <a:ea typeface="Merriweather"/>
              <a:cs typeface="Merriweather"/>
              <a:sym typeface="Merriweather"/>
            </a:endParaRPr>
          </a:p>
          <a:p>
            <a:pPr indent="-298450" lvl="1" marL="742950" marR="0" rtl="0" algn="l">
              <a:lnSpc>
                <a:spcPct val="80000"/>
              </a:lnSpc>
              <a:spcBef>
                <a:spcPts val="496"/>
              </a:spcBef>
              <a:spcAft>
                <a:spcPts val="0"/>
              </a:spcAft>
              <a:buSzPts val="3000"/>
              <a:buFont typeface="Merriweather"/>
              <a:buChar char="–"/>
            </a:pPr>
            <a:r>
              <a:rPr lang="en-US" sz="3000">
                <a:latin typeface="Merriweather"/>
                <a:ea typeface="Merriweather"/>
                <a:cs typeface="Merriweather"/>
                <a:sym typeface="Merriweather"/>
              </a:rPr>
              <a:t>calories (c)</a:t>
            </a:r>
            <a:endParaRPr sz="3000">
              <a:latin typeface="Merriweather"/>
              <a:ea typeface="Merriweather"/>
              <a:cs typeface="Merriweather"/>
              <a:sym typeface="Merriweather"/>
            </a:endParaRPr>
          </a:p>
          <a:p>
            <a:pPr indent="-298450" lvl="1" marL="742950" marR="0" rtl="0" algn="l">
              <a:lnSpc>
                <a:spcPct val="80000"/>
              </a:lnSpc>
              <a:spcBef>
                <a:spcPts val="496"/>
              </a:spcBef>
              <a:spcAft>
                <a:spcPts val="0"/>
              </a:spcAft>
              <a:buSzPts val="3000"/>
              <a:buFont typeface="Merriweather"/>
              <a:buChar char="–"/>
            </a:pPr>
            <a:r>
              <a:rPr lang="en-US" sz="3000">
                <a:latin typeface="Merriweather"/>
                <a:ea typeface="Merriweather"/>
                <a:cs typeface="Merriweather"/>
                <a:sym typeface="Merriweather"/>
              </a:rPr>
              <a:t>joules (j)</a:t>
            </a:r>
            <a:endParaRPr sz="3000">
              <a:latin typeface="Merriweather"/>
              <a:ea typeface="Merriweather"/>
              <a:cs typeface="Merriweather"/>
              <a:sym typeface="Merriweather"/>
            </a:endParaRPr>
          </a:p>
          <a:p>
            <a:pPr indent="0" lvl="0" marL="0" marR="0" rtl="0" algn="l">
              <a:lnSpc>
                <a:spcPct val="80000"/>
              </a:lnSpc>
              <a:spcBef>
                <a:spcPts val="496"/>
              </a:spcBef>
              <a:spcAft>
                <a:spcPts val="0"/>
              </a:spcAft>
              <a:buNone/>
            </a:pPr>
            <a:r>
              <a:t/>
            </a:r>
            <a:endParaRPr sz="2400"/>
          </a:p>
          <a:p>
            <a:pPr indent="0" lvl="0" marL="0" marR="0" rtl="0" algn="l">
              <a:lnSpc>
                <a:spcPct val="80000"/>
              </a:lnSpc>
              <a:spcBef>
                <a:spcPts val="496"/>
              </a:spcBef>
              <a:spcAft>
                <a:spcPts val="0"/>
              </a:spcAft>
              <a:buNone/>
            </a:pPr>
            <a:r>
              <a:t/>
            </a:r>
            <a:endParaRPr sz="2400"/>
          </a:p>
        </p:txBody>
      </p:sp>
      <p:sp>
        <p:nvSpPr>
          <p:cNvPr id="292" name="Google Shape;292;p41"/>
          <p:cNvSpPr txBox="1"/>
          <p:nvPr/>
        </p:nvSpPr>
        <p:spPr>
          <a:xfrm>
            <a:off x="5069500" y="4450300"/>
            <a:ext cx="3429000" cy="175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000">
                <a:solidFill>
                  <a:srgbClr val="990000"/>
                </a:solidFill>
                <a:latin typeface="Permanent Marker"/>
                <a:ea typeface="Permanent Marker"/>
                <a:cs typeface="Permanent Marker"/>
                <a:sym typeface="Permanent Marker"/>
              </a:rPr>
              <a:t>How many calories are in a kilocalorie?</a:t>
            </a:r>
            <a:endParaRPr sz="3000">
              <a:solidFill>
                <a:srgbClr val="990000"/>
              </a:solidFill>
              <a:latin typeface="Permanent Marker"/>
              <a:ea typeface="Permanent Marker"/>
              <a:cs typeface="Permanent Marker"/>
              <a:sym typeface="Permanent Marker"/>
            </a:endParaRPr>
          </a:p>
          <a:p>
            <a:pPr indent="0" lvl="0" marL="0" rtl="0" algn="l">
              <a:spcBef>
                <a:spcPts val="0"/>
              </a:spcBef>
              <a:spcAft>
                <a:spcPts val="0"/>
              </a:spcAft>
              <a:buNone/>
            </a:pPr>
            <a:r>
              <a:t/>
            </a:r>
            <a:endParaRPr/>
          </a:p>
        </p:txBody>
      </p:sp>
      <p:pic>
        <p:nvPicPr>
          <p:cNvPr id="293" name="Google Shape;293;p41"/>
          <p:cNvPicPr preferRelativeResize="0"/>
          <p:nvPr/>
        </p:nvPicPr>
        <p:blipFill>
          <a:blip r:embed="rId3">
            <a:alphaModFix/>
          </a:blip>
          <a:stretch>
            <a:fillRect/>
          </a:stretch>
        </p:blipFill>
        <p:spPr>
          <a:xfrm>
            <a:off x="0" y="1432750"/>
            <a:ext cx="4764701" cy="2382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42"/>
          <p:cNvSpPr txBox="1"/>
          <p:nvPr>
            <p:ph type="title"/>
          </p:nvPr>
        </p:nvSpPr>
        <p:spPr>
          <a:xfrm>
            <a:off x="-1158625" y="126613"/>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Student Task</a:t>
            </a:r>
            <a:endParaRPr b="0" i="0" sz="4400" u="none" cap="none" strike="noStrike">
              <a:solidFill>
                <a:schemeClr val="dk1"/>
              </a:solidFill>
              <a:latin typeface="Calibri"/>
              <a:ea typeface="Calibri"/>
              <a:cs typeface="Calibri"/>
              <a:sym typeface="Calibri"/>
            </a:endParaRPr>
          </a:p>
        </p:txBody>
      </p:sp>
      <p:sp>
        <p:nvSpPr>
          <p:cNvPr id="299" name="Google Shape;299;p42"/>
          <p:cNvSpPr txBox="1"/>
          <p:nvPr>
            <p:ph idx="1" type="body"/>
          </p:nvPr>
        </p:nvSpPr>
        <p:spPr>
          <a:xfrm>
            <a:off x="0" y="1493950"/>
            <a:ext cx="40386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2480"/>
              <a:buFont typeface="Arial"/>
              <a:buChar char="•"/>
            </a:pPr>
            <a:r>
              <a:rPr b="0" i="0" lang="en-US" sz="2480" u="none" cap="none" strike="noStrike">
                <a:solidFill>
                  <a:schemeClr val="dk1"/>
                </a:solidFill>
                <a:latin typeface="Calibri"/>
                <a:ea typeface="Calibri"/>
                <a:cs typeface="Calibri"/>
                <a:sym typeface="Calibri"/>
              </a:rPr>
              <a:t>Study the food web and convert a food chain from it into an energy pyramid model.  </a:t>
            </a:r>
            <a:endParaRPr b="0" i="0" sz="2480" u="none" cap="none" strike="noStrike">
              <a:solidFill>
                <a:schemeClr val="dk1"/>
              </a:solidFill>
              <a:latin typeface="Calibri"/>
              <a:ea typeface="Calibri"/>
              <a:cs typeface="Calibri"/>
              <a:sym typeface="Calibri"/>
            </a:endParaRPr>
          </a:p>
          <a:p>
            <a:pPr indent="-342900" lvl="0" marL="342900" marR="0" rtl="0" algn="l">
              <a:lnSpc>
                <a:spcPct val="80000"/>
              </a:lnSpc>
              <a:spcBef>
                <a:spcPts val="496"/>
              </a:spcBef>
              <a:spcAft>
                <a:spcPts val="0"/>
              </a:spcAft>
              <a:buClr>
                <a:schemeClr val="dk1"/>
              </a:buClr>
              <a:buSzPts val="2480"/>
              <a:buFont typeface="Arial"/>
              <a:buChar char="•"/>
            </a:pPr>
            <a:r>
              <a:rPr b="0" i="0" lang="en-US" sz="2480" u="none" cap="none" strike="noStrike">
                <a:solidFill>
                  <a:schemeClr val="dk1"/>
                </a:solidFill>
                <a:latin typeface="Calibri"/>
                <a:ea typeface="Calibri"/>
                <a:cs typeface="Calibri"/>
                <a:sym typeface="Calibri"/>
              </a:rPr>
              <a:t>The autotrophs in this food web start off with 123,000 kilojoules of energy and the decomposers are included on the outside of the pyramid. </a:t>
            </a:r>
            <a:endParaRPr b="0" i="0" sz="2480" u="none" cap="none" strike="noStrike">
              <a:solidFill>
                <a:schemeClr val="dk1"/>
              </a:solidFill>
              <a:latin typeface="Calibri"/>
              <a:ea typeface="Calibri"/>
              <a:cs typeface="Calibri"/>
              <a:sym typeface="Calibri"/>
            </a:endParaRPr>
          </a:p>
          <a:p>
            <a:pPr indent="-342900" lvl="0" marL="342900" marR="0" rtl="0" algn="l">
              <a:lnSpc>
                <a:spcPct val="80000"/>
              </a:lnSpc>
              <a:spcBef>
                <a:spcPts val="496"/>
              </a:spcBef>
              <a:spcAft>
                <a:spcPts val="0"/>
              </a:spcAft>
              <a:buClr>
                <a:schemeClr val="dk1"/>
              </a:buClr>
              <a:buSzPts val="2480"/>
              <a:buFont typeface="Arial"/>
              <a:buChar char="•"/>
            </a:pPr>
            <a:r>
              <a:rPr b="0" i="0" lang="en-US" sz="2480" u="none" cap="none" strike="noStrike">
                <a:solidFill>
                  <a:schemeClr val="dk1"/>
                </a:solidFill>
                <a:latin typeface="Calibri"/>
                <a:ea typeface="Calibri"/>
                <a:cs typeface="Calibri"/>
                <a:sym typeface="Calibri"/>
              </a:rPr>
              <a:t> Also label the levels with the terms on paper</a:t>
            </a:r>
            <a:endParaRPr b="0" i="0" sz="2480" u="none" cap="none" strike="noStrike">
              <a:solidFill>
                <a:schemeClr val="dk1"/>
              </a:solidFill>
              <a:latin typeface="Calibri"/>
              <a:ea typeface="Calibri"/>
              <a:cs typeface="Calibri"/>
              <a:sym typeface="Calibri"/>
            </a:endParaRPr>
          </a:p>
          <a:p>
            <a:pPr indent="-185420" lvl="0" marL="342900" marR="0" rtl="0" algn="l">
              <a:lnSpc>
                <a:spcPct val="80000"/>
              </a:lnSpc>
              <a:spcBef>
                <a:spcPts val="496"/>
              </a:spcBef>
              <a:spcAft>
                <a:spcPts val="0"/>
              </a:spcAft>
              <a:buClr>
                <a:schemeClr val="dk1"/>
              </a:buClr>
              <a:buSzPts val="2480"/>
              <a:buFont typeface="Arial"/>
              <a:buNone/>
            </a:pPr>
            <a:r>
              <a:t/>
            </a:r>
            <a:endParaRPr b="0" i="0" sz="2480" u="none" cap="none" strike="noStrike">
              <a:solidFill>
                <a:schemeClr val="dk1"/>
              </a:solidFill>
              <a:latin typeface="Calibri"/>
              <a:ea typeface="Calibri"/>
              <a:cs typeface="Calibri"/>
              <a:sym typeface="Calibri"/>
            </a:endParaRPr>
          </a:p>
        </p:txBody>
      </p:sp>
      <p:pic>
        <p:nvPicPr>
          <p:cNvPr descr="http://1.bp.blogspot.com/-di2t4svLSzM/TVlchmf11BI/AAAAAAAAAAQ/4g7o9jjmS2k/s1600/0_quiz-2.1-07.gif" id="300" name="Google Shape;300;p42"/>
          <p:cNvPicPr preferRelativeResize="0"/>
          <p:nvPr/>
        </p:nvPicPr>
        <p:blipFill rotWithShape="1">
          <a:blip r:embed="rId3">
            <a:alphaModFix/>
          </a:blip>
          <a:srcRect b="0" l="0" r="0" t="0"/>
          <a:stretch/>
        </p:blipFill>
        <p:spPr>
          <a:xfrm>
            <a:off x="4778825" y="1722687"/>
            <a:ext cx="4365175" cy="406851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43"/>
          <p:cNvSpPr/>
          <p:nvPr>
            <p:ph idx="1" type="body"/>
          </p:nvPr>
        </p:nvSpPr>
        <p:spPr>
          <a:xfrm>
            <a:off x="457200" y="1600200"/>
            <a:ext cx="4038600" cy="4525963"/>
          </a:xfrm>
          <a:prstGeom prst="triangle">
            <a:avLst>
              <a:gd fmla="val 50000" name="adj"/>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lt1"/>
              </a:solidFill>
              <a:latin typeface="Calibri"/>
              <a:ea typeface="Calibri"/>
              <a:cs typeface="Calibri"/>
              <a:sym typeface="Calibri"/>
            </a:endParaRPr>
          </a:p>
        </p:txBody>
      </p:sp>
      <p:pic>
        <p:nvPicPr>
          <p:cNvPr descr="http://1.bp.blogspot.com/-di2t4svLSzM/TVlchmf11BI/AAAAAAAAAAQ/4g7o9jjmS2k/s1600/0_quiz-2.1-07.gif" id="306" name="Google Shape;306;p43"/>
          <p:cNvPicPr preferRelativeResize="0"/>
          <p:nvPr>
            <p:ph idx="2" type="body"/>
          </p:nvPr>
        </p:nvPicPr>
        <p:blipFill rotWithShape="1">
          <a:blip r:embed="rId3">
            <a:alphaModFix/>
          </a:blip>
          <a:srcRect b="0" l="0" r="0" t="0"/>
          <a:stretch/>
        </p:blipFill>
        <p:spPr>
          <a:xfrm>
            <a:off x="5486400" y="-53321"/>
            <a:ext cx="3628292" cy="3057387"/>
          </a:xfrm>
          <a:prstGeom prst="rect">
            <a:avLst/>
          </a:prstGeom>
          <a:noFill/>
          <a:ln>
            <a:noFill/>
          </a:ln>
        </p:spPr>
      </p:pic>
      <p:cxnSp>
        <p:nvCxnSpPr>
          <p:cNvPr id="307" name="Google Shape;307;p43"/>
          <p:cNvCxnSpPr/>
          <p:nvPr/>
        </p:nvCxnSpPr>
        <p:spPr>
          <a:xfrm>
            <a:off x="838200" y="5257800"/>
            <a:ext cx="3276600" cy="0"/>
          </a:xfrm>
          <a:prstGeom prst="straightConnector1">
            <a:avLst/>
          </a:prstGeom>
          <a:noFill/>
          <a:ln cap="flat" cmpd="sng" w="9525">
            <a:solidFill>
              <a:srgbClr val="4A7DBA"/>
            </a:solidFill>
            <a:prstDash val="solid"/>
            <a:round/>
            <a:headEnd len="sm" w="sm" type="none"/>
            <a:tailEnd len="sm" w="sm" type="none"/>
          </a:ln>
        </p:spPr>
      </p:cxnSp>
      <p:cxnSp>
        <p:nvCxnSpPr>
          <p:cNvPr id="308" name="Google Shape;308;p43"/>
          <p:cNvCxnSpPr/>
          <p:nvPr/>
        </p:nvCxnSpPr>
        <p:spPr>
          <a:xfrm>
            <a:off x="1219200" y="4498428"/>
            <a:ext cx="2514600" cy="0"/>
          </a:xfrm>
          <a:prstGeom prst="straightConnector1">
            <a:avLst/>
          </a:prstGeom>
          <a:noFill/>
          <a:ln cap="flat" cmpd="sng" w="9525">
            <a:solidFill>
              <a:srgbClr val="4A7DBA"/>
            </a:solidFill>
            <a:prstDash val="solid"/>
            <a:round/>
            <a:headEnd len="sm" w="sm" type="none"/>
            <a:tailEnd len="sm" w="sm" type="none"/>
          </a:ln>
        </p:spPr>
      </p:cxnSp>
      <p:cxnSp>
        <p:nvCxnSpPr>
          <p:cNvPr id="309" name="Google Shape;309;p43"/>
          <p:cNvCxnSpPr/>
          <p:nvPr/>
        </p:nvCxnSpPr>
        <p:spPr>
          <a:xfrm>
            <a:off x="1752600" y="3276600"/>
            <a:ext cx="1447800" cy="0"/>
          </a:xfrm>
          <a:prstGeom prst="straightConnector1">
            <a:avLst/>
          </a:prstGeom>
          <a:noFill/>
          <a:ln cap="flat" cmpd="sng" w="9525">
            <a:solidFill>
              <a:srgbClr val="4A7DBA"/>
            </a:solidFill>
            <a:prstDash val="solid"/>
            <a:round/>
            <a:headEnd len="sm" w="sm" type="none"/>
            <a:tailEnd len="sm" w="sm" type="none"/>
          </a:ln>
        </p:spPr>
      </p:cxnSp>
      <p:sp>
        <p:nvSpPr>
          <p:cNvPr id="310" name="Google Shape;310;p43"/>
          <p:cNvSpPr txBox="1"/>
          <p:nvPr/>
        </p:nvSpPr>
        <p:spPr>
          <a:xfrm>
            <a:off x="685800" y="5545402"/>
            <a:ext cx="41910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flowers, grasses (seeds, berries)</a:t>
            </a:r>
            <a:endParaRPr sz="1800">
              <a:solidFill>
                <a:schemeClr val="dk1"/>
              </a:solidFill>
              <a:latin typeface="Calibri"/>
              <a:ea typeface="Calibri"/>
              <a:cs typeface="Calibri"/>
              <a:sym typeface="Calibri"/>
            </a:endParaRPr>
          </a:p>
        </p:txBody>
      </p:sp>
      <p:sp>
        <p:nvSpPr>
          <p:cNvPr id="311" name="Google Shape;311;p43"/>
          <p:cNvSpPr txBox="1"/>
          <p:nvPr/>
        </p:nvSpPr>
        <p:spPr>
          <a:xfrm>
            <a:off x="1132114" y="4552477"/>
            <a:ext cx="2677229" cy="61555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700">
                <a:solidFill>
                  <a:schemeClr val="dk1"/>
                </a:solidFill>
                <a:latin typeface="Calibri"/>
                <a:ea typeface="Calibri"/>
                <a:cs typeface="Calibri"/>
                <a:sym typeface="Calibri"/>
              </a:rPr>
              <a:t>Marmot, Grouse, Butterfly, Deer, Chipmunk, Bear</a:t>
            </a:r>
            <a:endParaRPr/>
          </a:p>
        </p:txBody>
      </p:sp>
      <p:sp>
        <p:nvSpPr>
          <p:cNvPr id="312" name="Google Shape;312;p43"/>
          <p:cNvSpPr txBox="1"/>
          <p:nvPr/>
        </p:nvSpPr>
        <p:spPr>
          <a:xfrm>
            <a:off x="1524000" y="3429000"/>
            <a:ext cx="183931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Red-tailed hawk,</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Bear, </a:t>
            </a:r>
            <a:endParaRPr/>
          </a:p>
        </p:txBody>
      </p:sp>
      <p:sp>
        <p:nvSpPr>
          <p:cNvPr id="313" name="Google Shape;313;p43"/>
          <p:cNvSpPr txBox="1"/>
          <p:nvPr/>
        </p:nvSpPr>
        <p:spPr>
          <a:xfrm>
            <a:off x="2057400" y="2315198"/>
            <a:ext cx="3352800"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Hawk</a:t>
            </a:r>
            <a:endParaRPr sz="1800">
              <a:solidFill>
                <a:schemeClr val="dk1"/>
              </a:solidFill>
              <a:latin typeface="Calibri"/>
              <a:ea typeface="Calibri"/>
              <a:cs typeface="Calibri"/>
              <a:sym typeface="Calibri"/>
            </a:endParaRPr>
          </a:p>
        </p:txBody>
      </p:sp>
      <p:sp>
        <p:nvSpPr>
          <p:cNvPr id="314" name="Google Shape;314;p43"/>
          <p:cNvSpPr txBox="1"/>
          <p:nvPr/>
        </p:nvSpPr>
        <p:spPr>
          <a:xfrm>
            <a:off x="4343400" y="5281081"/>
            <a:ext cx="14478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Producers</a:t>
            </a:r>
            <a:endParaRPr sz="1800">
              <a:solidFill>
                <a:srgbClr val="FF0000"/>
              </a:solidFill>
              <a:latin typeface="Calibri"/>
              <a:ea typeface="Calibri"/>
              <a:cs typeface="Calibri"/>
              <a:sym typeface="Calibri"/>
            </a:endParaRPr>
          </a:p>
        </p:txBody>
      </p:sp>
      <p:sp>
        <p:nvSpPr>
          <p:cNvPr id="315" name="Google Shape;315;p43"/>
          <p:cNvSpPr txBox="1"/>
          <p:nvPr/>
        </p:nvSpPr>
        <p:spPr>
          <a:xfrm>
            <a:off x="4000500" y="4498428"/>
            <a:ext cx="281940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Primary Consumer</a:t>
            </a:r>
            <a:endParaRPr/>
          </a:p>
          <a:p>
            <a:pPr indent="0" lvl="0" marL="0" marR="0" rtl="0" algn="l">
              <a:spcBef>
                <a:spcPts val="0"/>
              </a:spcBef>
              <a:spcAft>
                <a:spcPts val="0"/>
              </a:spcAft>
              <a:buNone/>
            </a:pPr>
            <a:r>
              <a:t/>
            </a:r>
            <a:endParaRPr sz="1800">
              <a:solidFill>
                <a:srgbClr val="FF0000"/>
              </a:solidFill>
              <a:latin typeface="Calibri"/>
              <a:ea typeface="Calibri"/>
              <a:cs typeface="Calibri"/>
              <a:sym typeface="Calibri"/>
            </a:endParaRPr>
          </a:p>
        </p:txBody>
      </p:sp>
      <p:sp>
        <p:nvSpPr>
          <p:cNvPr id="316" name="Google Shape;316;p43"/>
          <p:cNvSpPr txBox="1"/>
          <p:nvPr/>
        </p:nvSpPr>
        <p:spPr>
          <a:xfrm>
            <a:off x="3657600" y="3394438"/>
            <a:ext cx="281940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Secondary Consumer</a:t>
            </a:r>
            <a:endParaRPr/>
          </a:p>
          <a:p>
            <a:pPr indent="0" lvl="0" marL="0" marR="0" rtl="0" algn="l">
              <a:spcBef>
                <a:spcPts val="0"/>
              </a:spcBef>
              <a:spcAft>
                <a:spcPts val="0"/>
              </a:spcAft>
              <a:buNone/>
            </a:pPr>
            <a:r>
              <a:t/>
            </a:r>
            <a:endParaRPr sz="1800">
              <a:solidFill>
                <a:srgbClr val="FF0000"/>
              </a:solidFill>
              <a:latin typeface="Calibri"/>
              <a:ea typeface="Calibri"/>
              <a:cs typeface="Calibri"/>
              <a:sym typeface="Calibri"/>
            </a:endParaRPr>
          </a:p>
        </p:txBody>
      </p:sp>
      <p:sp>
        <p:nvSpPr>
          <p:cNvPr id="317" name="Google Shape;317;p43"/>
          <p:cNvSpPr txBox="1"/>
          <p:nvPr/>
        </p:nvSpPr>
        <p:spPr>
          <a:xfrm>
            <a:off x="1132114" y="6206982"/>
            <a:ext cx="237308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70C0"/>
                </a:solidFill>
                <a:latin typeface="Calibri"/>
                <a:ea typeface="Calibri"/>
                <a:cs typeface="Calibri"/>
                <a:sym typeface="Calibri"/>
              </a:rPr>
              <a:t>123,000 kJ</a:t>
            </a:r>
            <a:endParaRPr b="1" sz="1800">
              <a:solidFill>
                <a:srgbClr val="0070C0"/>
              </a:solidFill>
              <a:latin typeface="Calibri"/>
              <a:ea typeface="Calibri"/>
              <a:cs typeface="Calibri"/>
              <a:sym typeface="Calibri"/>
            </a:endParaRPr>
          </a:p>
        </p:txBody>
      </p:sp>
      <p:sp>
        <p:nvSpPr>
          <p:cNvPr id="318" name="Google Shape;318;p43"/>
          <p:cNvSpPr txBox="1"/>
          <p:nvPr/>
        </p:nvSpPr>
        <p:spPr>
          <a:xfrm>
            <a:off x="-7956" y="4552477"/>
            <a:ext cx="12954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70C0"/>
                </a:solidFill>
                <a:latin typeface="Calibri"/>
                <a:ea typeface="Calibri"/>
                <a:cs typeface="Calibri"/>
                <a:sym typeface="Calibri"/>
              </a:rPr>
              <a:t>12, 300 kJ</a:t>
            </a:r>
            <a:endParaRPr b="1" sz="1800">
              <a:solidFill>
                <a:srgbClr val="0070C0"/>
              </a:solidFill>
              <a:latin typeface="Calibri"/>
              <a:ea typeface="Calibri"/>
              <a:cs typeface="Calibri"/>
              <a:sym typeface="Calibri"/>
            </a:endParaRPr>
          </a:p>
        </p:txBody>
      </p:sp>
      <p:sp>
        <p:nvSpPr>
          <p:cNvPr id="319" name="Google Shape;319;p43"/>
          <p:cNvSpPr txBox="1"/>
          <p:nvPr/>
        </p:nvSpPr>
        <p:spPr>
          <a:xfrm>
            <a:off x="397329" y="3671437"/>
            <a:ext cx="10668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70C0"/>
                </a:solidFill>
                <a:latin typeface="Calibri"/>
                <a:ea typeface="Calibri"/>
                <a:cs typeface="Calibri"/>
                <a:sym typeface="Calibri"/>
              </a:rPr>
              <a:t>1,230 kJ</a:t>
            </a:r>
            <a:endParaRPr b="1" sz="1800">
              <a:solidFill>
                <a:srgbClr val="0070C0"/>
              </a:solidFill>
              <a:latin typeface="Calibri"/>
              <a:ea typeface="Calibri"/>
              <a:cs typeface="Calibri"/>
              <a:sym typeface="Calibri"/>
            </a:endParaRPr>
          </a:p>
        </p:txBody>
      </p:sp>
      <p:sp>
        <p:nvSpPr>
          <p:cNvPr id="320" name="Google Shape;320;p43"/>
          <p:cNvSpPr txBox="1"/>
          <p:nvPr/>
        </p:nvSpPr>
        <p:spPr>
          <a:xfrm>
            <a:off x="838200" y="2634734"/>
            <a:ext cx="9144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70C0"/>
                </a:solidFill>
                <a:latin typeface="Calibri"/>
                <a:ea typeface="Calibri"/>
                <a:cs typeface="Calibri"/>
                <a:sym typeface="Calibri"/>
              </a:rPr>
              <a:t>123 kJ</a:t>
            </a:r>
            <a:endParaRPr b="1" sz="1800">
              <a:solidFill>
                <a:srgbClr val="0070C0"/>
              </a:solidFill>
              <a:latin typeface="Calibri"/>
              <a:ea typeface="Calibri"/>
              <a:cs typeface="Calibri"/>
              <a:sym typeface="Calibri"/>
            </a:endParaRPr>
          </a:p>
        </p:txBody>
      </p:sp>
      <p:sp>
        <p:nvSpPr>
          <p:cNvPr id="321" name="Google Shape;321;p43"/>
          <p:cNvSpPr txBox="1"/>
          <p:nvPr/>
        </p:nvSpPr>
        <p:spPr>
          <a:xfrm>
            <a:off x="3200400" y="2450100"/>
            <a:ext cx="281940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Tertiary Consumer</a:t>
            </a:r>
            <a:endParaRPr/>
          </a:p>
          <a:p>
            <a:pPr indent="0" lvl="0" marL="0" marR="0" rtl="0" algn="l">
              <a:spcBef>
                <a:spcPts val="0"/>
              </a:spcBef>
              <a:spcAft>
                <a:spcPts val="0"/>
              </a:spcAft>
              <a:buNone/>
            </a:pPr>
            <a:r>
              <a:t/>
            </a:r>
            <a:endParaRPr sz="1800">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17"/>
                                        </p:tgtEl>
                                        <p:attrNameLst>
                                          <p:attrName>style.visibility</p:attrName>
                                        </p:attrNameLst>
                                      </p:cBhvr>
                                      <p:to>
                                        <p:strVal val="visible"/>
                                      </p:to>
                                    </p:set>
                                    <p:anim calcmode="lin" valueType="num">
                                      <p:cBhvr additive="base">
                                        <p:cTn dur="500"/>
                                        <p:tgtEl>
                                          <p:spTgt spid="31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18"/>
                                        </p:tgtEl>
                                        <p:attrNameLst>
                                          <p:attrName>style.visibility</p:attrName>
                                        </p:attrNameLst>
                                      </p:cBhvr>
                                      <p:to>
                                        <p:strVal val="visible"/>
                                      </p:to>
                                    </p:set>
                                    <p:anim calcmode="lin" valueType="num">
                                      <p:cBhvr additive="base">
                                        <p:cTn dur="500"/>
                                        <p:tgtEl>
                                          <p:spTgt spid="31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19"/>
                                        </p:tgtEl>
                                        <p:attrNameLst>
                                          <p:attrName>style.visibility</p:attrName>
                                        </p:attrNameLst>
                                      </p:cBhvr>
                                      <p:to>
                                        <p:strVal val="visible"/>
                                      </p:to>
                                    </p:set>
                                    <p:anim calcmode="lin" valueType="num">
                                      <p:cBhvr additive="base">
                                        <p:cTn dur="500"/>
                                        <p:tgtEl>
                                          <p:spTgt spid="31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20"/>
                                        </p:tgtEl>
                                        <p:attrNameLst>
                                          <p:attrName>style.visibility</p:attrName>
                                        </p:attrNameLst>
                                      </p:cBhvr>
                                      <p:to>
                                        <p:strVal val="visible"/>
                                      </p:to>
                                    </p:set>
                                    <p:anim calcmode="lin" valueType="num">
                                      <p:cBhvr additive="base">
                                        <p:cTn dur="500"/>
                                        <p:tgtEl>
                                          <p:spTgt spid="32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44"/>
          <p:cNvSpPr txBox="1"/>
          <p:nvPr>
            <p:ph type="title"/>
          </p:nvPr>
        </p:nvSpPr>
        <p:spPr>
          <a:xfrm>
            <a:off x="-998275" y="1389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lang="en-US" u="sng">
                <a:solidFill>
                  <a:schemeClr val="accent1"/>
                </a:solidFill>
              </a:rPr>
              <a:t>Biomass Pyramid Model</a:t>
            </a:r>
            <a:endParaRPr b="0" i="0" sz="4400" u="sng" cap="none" strike="noStrike">
              <a:solidFill>
                <a:schemeClr val="accent1"/>
              </a:solidFill>
              <a:latin typeface="Calibri"/>
              <a:ea typeface="Calibri"/>
              <a:cs typeface="Calibri"/>
              <a:sym typeface="Calibri"/>
            </a:endParaRPr>
          </a:p>
        </p:txBody>
      </p:sp>
      <p:sp>
        <p:nvSpPr>
          <p:cNvPr id="327" name="Google Shape;327;p4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200"/>
              <a:buFont typeface="Arial"/>
              <a:buChar char="•"/>
            </a:pPr>
            <a:r>
              <a:rPr b="0" i="0" lang="en-US" sz="3200" u="sng" cap="none" strike="noStrike">
                <a:solidFill>
                  <a:srgbClr val="FF0000"/>
                </a:solidFill>
                <a:latin typeface="Calibri"/>
                <a:ea typeface="Calibri"/>
                <a:cs typeface="Calibri"/>
                <a:sym typeface="Calibri"/>
              </a:rPr>
              <a:t>Biomass</a:t>
            </a:r>
            <a:r>
              <a:rPr b="0" i="0" lang="en-US" sz="3200" cap="none" strike="noStrike">
                <a:solidFill>
                  <a:srgbClr val="FF0000"/>
                </a:solidFill>
                <a:latin typeface="Calibri"/>
                <a:ea typeface="Calibri"/>
                <a:cs typeface="Calibri"/>
                <a:sym typeface="Calibri"/>
              </a:rPr>
              <a:t> </a:t>
            </a:r>
            <a:r>
              <a:rPr b="0" i="0" lang="en-US" sz="3200" u="none" cap="none" strike="noStrike">
                <a:solidFill>
                  <a:schemeClr val="dk1"/>
                </a:solidFill>
                <a:latin typeface="Calibri"/>
                <a:ea typeface="Calibri"/>
                <a:cs typeface="Calibri"/>
                <a:sym typeface="Calibri"/>
              </a:rPr>
              <a:t>is the mass of organisms at a specific trophic level minus water.  </a:t>
            </a:r>
            <a:endParaRPr b="0" i="0" sz="3200" u="none" cap="none" strike="noStrike">
              <a:solidFill>
                <a:schemeClr val="dk1"/>
              </a:solidFill>
              <a:latin typeface="Calibri"/>
              <a:ea typeface="Calibri"/>
              <a:cs typeface="Calibri"/>
              <a:sym typeface="Calibri"/>
            </a:endParaRPr>
          </a:p>
          <a:p>
            <a:pPr indent="-342900" lvl="0" marL="342900" marR="0" rtl="0" algn="l">
              <a:lnSpc>
                <a:spcPct val="90000"/>
              </a:lnSpc>
              <a:spcBef>
                <a:spcPts val="64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Biomass refers to the amount of carbon and other trace elements an organism’s body contains.</a:t>
            </a:r>
            <a:endParaRPr/>
          </a:p>
          <a:p>
            <a:pPr indent="-139700" lvl="0" marL="342900" marR="0" rtl="0" algn="l">
              <a:lnSpc>
                <a:spcPct val="9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descr="http://images.tutorvista.com/content/ecosystem/biomass-upright-pyramid.jpeg" id="328" name="Google Shape;328;p44"/>
          <p:cNvPicPr preferRelativeResize="0"/>
          <p:nvPr/>
        </p:nvPicPr>
        <p:blipFill rotWithShape="1">
          <a:blip r:embed="rId3">
            <a:alphaModFix/>
          </a:blip>
          <a:srcRect b="0" l="0" r="0" t="0"/>
          <a:stretch/>
        </p:blipFill>
        <p:spPr>
          <a:xfrm>
            <a:off x="4385352" y="1981200"/>
            <a:ext cx="4509213" cy="3810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45"/>
          <p:cNvSpPr txBox="1"/>
          <p:nvPr>
            <p:ph type="title"/>
          </p:nvPr>
        </p:nvSpPr>
        <p:spPr>
          <a:xfrm>
            <a:off x="0" y="11428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lang="en-US" u="sng">
                <a:solidFill>
                  <a:schemeClr val="accent1"/>
                </a:solidFill>
              </a:rPr>
              <a:t>Biomass Pyramid</a:t>
            </a:r>
            <a:r>
              <a:rPr b="0" i="0" lang="en-US" sz="4400" u="sng" cap="none" strike="noStrike">
                <a:solidFill>
                  <a:schemeClr val="accent1"/>
                </a:solidFill>
                <a:latin typeface="Calibri"/>
                <a:ea typeface="Calibri"/>
                <a:cs typeface="Calibri"/>
                <a:sym typeface="Calibri"/>
              </a:rPr>
              <a:t> Mode</a:t>
            </a:r>
            <a:r>
              <a:rPr lang="en-US" u="sng">
                <a:solidFill>
                  <a:schemeClr val="accent1"/>
                </a:solidFill>
              </a:rPr>
              <a:t>l</a:t>
            </a:r>
            <a:endParaRPr b="0" i="0" sz="4400" u="sng" cap="none" strike="noStrike">
              <a:solidFill>
                <a:schemeClr val="accent1"/>
              </a:solidFill>
              <a:latin typeface="Calibri"/>
              <a:ea typeface="Calibri"/>
              <a:cs typeface="Calibri"/>
              <a:sym typeface="Calibri"/>
            </a:endParaRPr>
          </a:p>
        </p:txBody>
      </p:sp>
      <p:sp>
        <p:nvSpPr>
          <p:cNvPr id="334" name="Google Shape;334;p45"/>
          <p:cNvSpPr txBox="1"/>
          <p:nvPr>
            <p:ph idx="1" type="body"/>
          </p:nvPr>
        </p:nvSpPr>
        <p:spPr>
          <a:xfrm>
            <a:off x="0" y="1390500"/>
            <a:ext cx="40386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640"/>
              </a:spcBef>
              <a:spcAft>
                <a:spcPts val="0"/>
              </a:spcAft>
              <a:buClr>
                <a:srgbClr val="000000"/>
              </a:buClr>
              <a:buSzPts val="3200"/>
              <a:buFont typeface="Arial"/>
              <a:buChar char="•"/>
            </a:pPr>
            <a:r>
              <a:rPr lang="en-US">
                <a:solidFill>
                  <a:srgbClr val="000000"/>
                </a:solidFill>
              </a:rPr>
              <a:t>Energy is stored as biomass (in sugars, fats and to a lesser extent proteins) and so </a:t>
            </a:r>
            <a:r>
              <a:rPr lang="en-US" u="sng">
                <a:solidFill>
                  <a:srgbClr val="FF0000"/>
                </a:solidFill>
              </a:rPr>
              <a:t>pyramids of biomass</a:t>
            </a:r>
            <a:r>
              <a:rPr lang="en-US">
                <a:solidFill>
                  <a:srgbClr val="000000"/>
                </a:solidFill>
              </a:rPr>
              <a:t> also decrease as energy decreases from trophic level to level.</a:t>
            </a:r>
            <a:endParaRPr>
              <a:solidFill>
                <a:srgbClr val="000000"/>
              </a:solidFill>
            </a:endParaRPr>
          </a:p>
          <a:p>
            <a:pPr indent="-139700" lvl="0" marL="342900" marR="0" rtl="0" algn="l">
              <a:lnSpc>
                <a:spcPct val="9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id="335" name="Google Shape;335;p45"/>
          <p:cNvPicPr preferRelativeResize="0"/>
          <p:nvPr/>
        </p:nvPicPr>
        <p:blipFill>
          <a:blip r:embed="rId3">
            <a:alphaModFix/>
          </a:blip>
          <a:stretch>
            <a:fillRect/>
          </a:stretch>
        </p:blipFill>
        <p:spPr>
          <a:xfrm>
            <a:off x="4191000" y="1434338"/>
            <a:ext cx="4800601" cy="40863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46"/>
          <p:cNvSpPr txBox="1"/>
          <p:nvPr>
            <p:ph type="title"/>
          </p:nvPr>
        </p:nvSpPr>
        <p:spPr>
          <a:xfrm>
            <a:off x="74000" y="89625"/>
            <a:ext cx="76473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lang="en-US" sz="4800" u="sng">
                <a:solidFill>
                  <a:srgbClr val="0B5394"/>
                </a:solidFill>
              </a:rPr>
              <a:t>Biomass Pyramid Model:</a:t>
            </a:r>
            <a:endParaRPr b="0" i="0" sz="4800" u="sng" cap="none" strike="noStrike">
              <a:solidFill>
                <a:srgbClr val="0B5394"/>
              </a:solidFill>
              <a:latin typeface="Calibri"/>
              <a:ea typeface="Calibri"/>
              <a:cs typeface="Calibri"/>
              <a:sym typeface="Calibri"/>
            </a:endParaRPr>
          </a:p>
        </p:txBody>
      </p:sp>
      <p:sp>
        <p:nvSpPr>
          <p:cNvPr id="341" name="Google Shape;341;p46"/>
          <p:cNvSpPr txBox="1"/>
          <p:nvPr>
            <p:ph idx="2" type="body"/>
          </p:nvPr>
        </p:nvSpPr>
        <p:spPr>
          <a:xfrm>
            <a:off x="271400" y="4631775"/>
            <a:ext cx="8720400" cy="2334600"/>
          </a:xfrm>
          <a:prstGeom prst="rect">
            <a:avLst/>
          </a:prstGeom>
          <a:noFill/>
          <a:ln>
            <a:noFill/>
          </a:ln>
        </p:spPr>
        <p:txBody>
          <a:bodyPr anchorCtr="0" anchor="t" bIns="45700" lIns="91425" spcFirstLastPara="1" rIns="91425" wrap="square" tIns="45700">
            <a:noAutofit/>
          </a:bodyPr>
          <a:lstStyle/>
          <a:p>
            <a:pPr indent="0" lvl="0" marL="342900" marR="0" rtl="0" algn="l">
              <a:lnSpc>
                <a:spcPct val="80000"/>
              </a:lnSpc>
              <a:spcBef>
                <a:spcPts val="496"/>
              </a:spcBef>
              <a:spcAft>
                <a:spcPts val="0"/>
              </a:spcAft>
              <a:buNone/>
            </a:pPr>
            <a:r>
              <a:rPr lang="en-US" sz="3600">
                <a:latin typeface="Merriweather"/>
                <a:ea typeface="Merriweather"/>
                <a:cs typeface="Merriweather"/>
                <a:sym typeface="Merriweather"/>
              </a:rPr>
              <a:t>Metric units of mass are:</a:t>
            </a:r>
            <a:endParaRPr sz="3600">
              <a:latin typeface="Merriweather"/>
              <a:ea typeface="Merriweather"/>
              <a:cs typeface="Merriweather"/>
              <a:sym typeface="Merriweather"/>
            </a:endParaRPr>
          </a:p>
          <a:p>
            <a:pPr indent="-298450" lvl="1" marL="742950" marR="0" rtl="0" algn="l">
              <a:lnSpc>
                <a:spcPct val="80000"/>
              </a:lnSpc>
              <a:spcBef>
                <a:spcPts val="496"/>
              </a:spcBef>
              <a:spcAft>
                <a:spcPts val="0"/>
              </a:spcAft>
              <a:buSzPts val="3000"/>
              <a:buFont typeface="Merriweather"/>
              <a:buChar char="–"/>
            </a:pPr>
            <a:r>
              <a:rPr lang="en-US" sz="3000">
                <a:latin typeface="Merriweather"/>
                <a:ea typeface="Merriweather"/>
                <a:cs typeface="Merriweather"/>
                <a:sym typeface="Merriweather"/>
              </a:rPr>
              <a:t>grams (g)</a:t>
            </a:r>
            <a:endParaRPr sz="3000">
              <a:latin typeface="Merriweather"/>
              <a:ea typeface="Merriweather"/>
              <a:cs typeface="Merriweather"/>
              <a:sym typeface="Merriweather"/>
            </a:endParaRPr>
          </a:p>
          <a:p>
            <a:pPr indent="0" lvl="0" marL="0" marR="0" rtl="0" algn="l">
              <a:lnSpc>
                <a:spcPct val="80000"/>
              </a:lnSpc>
              <a:spcBef>
                <a:spcPts val="496"/>
              </a:spcBef>
              <a:spcAft>
                <a:spcPts val="0"/>
              </a:spcAft>
              <a:buNone/>
            </a:pPr>
            <a:r>
              <a:t/>
            </a:r>
            <a:endParaRPr sz="2400"/>
          </a:p>
          <a:p>
            <a:pPr indent="0" lvl="0" marL="0" marR="0" rtl="0" algn="l">
              <a:lnSpc>
                <a:spcPct val="80000"/>
              </a:lnSpc>
              <a:spcBef>
                <a:spcPts val="496"/>
              </a:spcBef>
              <a:spcAft>
                <a:spcPts val="0"/>
              </a:spcAft>
              <a:buNone/>
            </a:pPr>
            <a:r>
              <a:t/>
            </a:r>
            <a:endParaRPr sz="2400"/>
          </a:p>
        </p:txBody>
      </p:sp>
      <p:pic>
        <p:nvPicPr>
          <p:cNvPr id="342" name="Google Shape;342;p46"/>
          <p:cNvPicPr preferRelativeResize="0"/>
          <p:nvPr/>
        </p:nvPicPr>
        <p:blipFill rotWithShape="1">
          <a:blip r:embed="rId3">
            <a:alphaModFix/>
          </a:blip>
          <a:srcRect b="17369" l="0" r="0" t="0"/>
          <a:stretch/>
        </p:blipFill>
        <p:spPr>
          <a:xfrm>
            <a:off x="1899500" y="1069175"/>
            <a:ext cx="5464200" cy="3389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9"/>
          <p:cNvSpPr txBox="1"/>
          <p:nvPr>
            <p:ph type="title"/>
          </p:nvPr>
        </p:nvSpPr>
        <p:spPr>
          <a:xfrm>
            <a:off x="457200" y="872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Arial Narrow"/>
              <a:buNone/>
            </a:pPr>
            <a:r>
              <a:rPr b="1" i="0" lang="en-US" sz="6000" u="sng" cap="none" strike="noStrike">
                <a:solidFill>
                  <a:srgbClr val="38761D"/>
                </a:solidFill>
                <a:latin typeface="Alegreya"/>
                <a:ea typeface="Alegreya"/>
                <a:cs typeface="Alegreya"/>
                <a:sym typeface="Alegreya"/>
              </a:rPr>
              <a:t>TROPHIC LEVELS</a:t>
            </a:r>
            <a:endParaRPr b="1" i="0" sz="6000" u="none" cap="none" strike="noStrike">
              <a:solidFill>
                <a:srgbClr val="38761D"/>
              </a:solidFill>
              <a:latin typeface="Alegreya"/>
              <a:ea typeface="Alegreya"/>
              <a:cs typeface="Alegreya"/>
              <a:sym typeface="Alegreya"/>
            </a:endParaRPr>
          </a:p>
        </p:txBody>
      </p:sp>
      <p:sp>
        <p:nvSpPr>
          <p:cNvPr id="192" name="Google Shape;192;p29"/>
          <p:cNvSpPr txBox="1"/>
          <p:nvPr>
            <p:ph idx="1" type="body"/>
          </p:nvPr>
        </p:nvSpPr>
        <p:spPr>
          <a:xfrm>
            <a:off x="57475" y="1412850"/>
            <a:ext cx="6038400" cy="4526100"/>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Clr>
                <a:schemeClr val="dk1"/>
              </a:buClr>
              <a:buSzPts val="3200"/>
              <a:buFont typeface="Noto Sans Symbols"/>
              <a:buChar char="❑"/>
            </a:pPr>
            <a:r>
              <a:rPr b="0" i="0" lang="en-US" sz="3200" u="none" cap="none" strike="noStrike">
                <a:solidFill>
                  <a:schemeClr val="dk1"/>
                </a:solidFill>
                <a:latin typeface="Arial Narrow"/>
                <a:ea typeface="Arial Narrow"/>
                <a:cs typeface="Arial Narrow"/>
                <a:sym typeface="Arial Narrow"/>
              </a:rPr>
              <a:t>An organism</a:t>
            </a:r>
            <a:r>
              <a:rPr lang="en-US">
                <a:latin typeface="Arial Narrow"/>
                <a:ea typeface="Arial Narrow"/>
                <a:cs typeface="Arial Narrow"/>
                <a:sym typeface="Arial Narrow"/>
              </a:rPr>
              <a:t>’</a:t>
            </a:r>
            <a:r>
              <a:rPr b="0" i="0" lang="en-US" sz="3200" u="none" cap="none" strike="noStrike">
                <a:solidFill>
                  <a:schemeClr val="dk1"/>
                </a:solidFill>
                <a:latin typeface="Arial Narrow"/>
                <a:ea typeface="Arial Narrow"/>
                <a:cs typeface="Arial Narrow"/>
                <a:sym typeface="Arial Narrow"/>
              </a:rPr>
              <a:t>s trophic (feeding) level is determined by the organism’s source of energy.</a:t>
            </a:r>
            <a:endParaRPr/>
          </a:p>
          <a:p>
            <a:pPr indent="-609600" lvl="0" marL="609600" marR="0" rtl="0" algn="l">
              <a:spcBef>
                <a:spcPts val="640"/>
              </a:spcBef>
              <a:spcAft>
                <a:spcPts val="0"/>
              </a:spcAft>
              <a:buClr>
                <a:schemeClr val="dk1"/>
              </a:buClr>
              <a:buSzPts val="3200"/>
              <a:buFont typeface="Noto Sans Symbols"/>
              <a:buChar char="❑"/>
            </a:pPr>
            <a:r>
              <a:rPr lang="en-US">
                <a:latin typeface="Arial Narrow"/>
                <a:ea typeface="Arial Narrow"/>
                <a:cs typeface="Arial Narrow"/>
                <a:sym typeface="Arial Narrow"/>
              </a:rPr>
              <a:t>We can classify organisms into two main types based on their trophic level.</a:t>
            </a:r>
            <a:endParaRPr/>
          </a:p>
          <a:p>
            <a:pPr indent="-609600" lvl="2" marL="1504950" marR="0" rtl="0" algn="l">
              <a:spcBef>
                <a:spcPts val="480"/>
              </a:spcBef>
              <a:spcAft>
                <a:spcPts val="0"/>
              </a:spcAft>
              <a:buClr>
                <a:srgbClr val="FF0000"/>
              </a:buClr>
              <a:buSzPts val="3600"/>
              <a:buFont typeface="Noto Sans Symbols"/>
              <a:buAutoNum type="arabicPeriod"/>
            </a:pPr>
            <a:r>
              <a:rPr b="0" i="0" lang="en-US" sz="3600" u="none" cap="none" strike="noStrike">
                <a:solidFill>
                  <a:srgbClr val="FF0000"/>
                </a:solidFill>
                <a:latin typeface="Arial Narrow"/>
                <a:ea typeface="Arial Narrow"/>
                <a:cs typeface="Arial Narrow"/>
                <a:sym typeface="Arial Narrow"/>
              </a:rPr>
              <a:t>Autotrophs</a:t>
            </a:r>
            <a:endParaRPr sz="3600"/>
          </a:p>
          <a:p>
            <a:pPr indent="-609600" lvl="2" marL="1504950" marR="0" rtl="0" algn="l">
              <a:spcBef>
                <a:spcPts val="480"/>
              </a:spcBef>
              <a:spcAft>
                <a:spcPts val="0"/>
              </a:spcAft>
              <a:buClr>
                <a:srgbClr val="FF0000"/>
              </a:buClr>
              <a:buSzPts val="3600"/>
              <a:buFont typeface="Noto Sans Symbols"/>
              <a:buAutoNum type="arabicPeriod"/>
            </a:pPr>
            <a:r>
              <a:rPr b="0" i="0" lang="en-US" sz="3600" u="none" cap="none" strike="noStrike">
                <a:solidFill>
                  <a:srgbClr val="FF0000"/>
                </a:solidFill>
                <a:latin typeface="Arial Narrow"/>
                <a:ea typeface="Arial Narrow"/>
                <a:cs typeface="Arial Narrow"/>
                <a:sym typeface="Arial Narrow"/>
              </a:rPr>
              <a:t>Heterotrophs</a:t>
            </a:r>
            <a:endParaRPr sz="3600"/>
          </a:p>
          <a:p>
            <a:pPr indent="0" lvl="0" marL="1504950" marR="0" rtl="0" algn="l">
              <a:spcBef>
                <a:spcPts val="480"/>
              </a:spcBef>
              <a:spcAft>
                <a:spcPts val="0"/>
              </a:spcAft>
              <a:buNone/>
            </a:pPr>
            <a:r>
              <a:t/>
            </a:r>
            <a:endParaRPr b="0" i="0" sz="3600" u="none" cap="none" strike="noStrike">
              <a:solidFill>
                <a:srgbClr val="FF0000"/>
              </a:solidFill>
              <a:latin typeface="Arial Narrow"/>
              <a:ea typeface="Arial Narrow"/>
              <a:cs typeface="Arial Narrow"/>
              <a:sym typeface="Arial Narrow"/>
            </a:endParaRPr>
          </a:p>
        </p:txBody>
      </p:sp>
      <p:pic>
        <p:nvPicPr>
          <p:cNvPr id="193" name="Google Shape;193;p29"/>
          <p:cNvPicPr preferRelativeResize="0"/>
          <p:nvPr/>
        </p:nvPicPr>
        <p:blipFill>
          <a:blip r:embed="rId3">
            <a:alphaModFix/>
          </a:blip>
          <a:stretch>
            <a:fillRect/>
          </a:stretch>
        </p:blipFill>
        <p:spPr>
          <a:xfrm>
            <a:off x="6177950" y="2620775"/>
            <a:ext cx="2966050" cy="4237226"/>
          </a:xfrm>
          <a:prstGeom prst="rect">
            <a:avLst/>
          </a:prstGeom>
          <a:noFill/>
          <a:ln>
            <a:noFill/>
          </a:ln>
        </p:spPr>
      </p:pic>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47"/>
          <p:cNvSpPr txBox="1"/>
          <p:nvPr>
            <p:ph type="title"/>
          </p:nvPr>
        </p:nvSpPr>
        <p:spPr>
          <a:xfrm>
            <a:off x="-1590325" y="11428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Student Task</a:t>
            </a:r>
            <a:endParaRPr b="0" i="0" sz="4400" u="none" cap="none" strike="noStrike">
              <a:solidFill>
                <a:schemeClr val="dk1"/>
              </a:solidFill>
              <a:latin typeface="Calibri"/>
              <a:ea typeface="Calibri"/>
              <a:cs typeface="Calibri"/>
              <a:sym typeface="Calibri"/>
            </a:endParaRPr>
          </a:p>
        </p:txBody>
      </p:sp>
      <p:sp>
        <p:nvSpPr>
          <p:cNvPr id="348" name="Google Shape;348;p47"/>
          <p:cNvSpPr txBox="1"/>
          <p:nvPr>
            <p:ph idx="1" type="body"/>
          </p:nvPr>
        </p:nvSpPr>
        <p:spPr>
          <a:xfrm>
            <a:off x="111000" y="1156150"/>
            <a:ext cx="4191000" cy="5257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960"/>
              <a:buFont typeface="Arial"/>
              <a:buChar char="•"/>
            </a:pPr>
            <a:r>
              <a:rPr b="0" i="0" lang="en-US" sz="2960" u="none" cap="none" strike="noStrike">
                <a:solidFill>
                  <a:schemeClr val="dk1"/>
                </a:solidFill>
                <a:latin typeface="Calibri"/>
                <a:ea typeface="Calibri"/>
                <a:cs typeface="Calibri"/>
                <a:sym typeface="Calibri"/>
              </a:rPr>
              <a:t>Study the food web below and convert it into a biomass pyramid model.  </a:t>
            </a:r>
            <a:endParaRPr b="0" i="0" sz="2960" u="none" cap="none" strike="noStrike">
              <a:solidFill>
                <a:schemeClr val="dk1"/>
              </a:solidFill>
              <a:latin typeface="Calibri"/>
              <a:ea typeface="Calibri"/>
              <a:cs typeface="Calibri"/>
              <a:sym typeface="Calibri"/>
            </a:endParaRPr>
          </a:p>
          <a:p>
            <a:pPr indent="-342900" lvl="0" marL="342900" marR="0" rtl="0" algn="l">
              <a:lnSpc>
                <a:spcPct val="90000"/>
              </a:lnSpc>
              <a:spcBef>
                <a:spcPts val="592"/>
              </a:spcBef>
              <a:spcAft>
                <a:spcPts val="0"/>
              </a:spcAft>
              <a:buClr>
                <a:schemeClr val="dk1"/>
              </a:buClr>
              <a:buSzPts val="2960"/>
              <a:buFont typeface="Arial"/>
              <a:buChar char="•"/>
            </a:pPr>
            <a:r>
              <a:rPr b="0" i="0" lang="en-US" sz="2960" u="none" cap="none" strike="noStrike">
                <a:solidFill>
                  <a:schemeClr val="dk1"/>
                </a:solidFill>
                <a:latin typeface="Calibri"/>
                <a:ea typeface="Calibri"/>
                <a:cs typeface="Calibri"/>
                <a:sym typeface="Calibri"/>
              </a:rPr>
              <a:t>The autotrophs (phytoplankton) in this food web start off with 5,693,112 Kg of biomass.</a:t>
            </a:r>
            <a:endParaRPr/>
          </a:p>
          <a:p>
            <a:pPr indent="-342900" lvl="0" marL="342900" marR="0" rtl="0" algn="l">
              <a:lnSpc>
                <a:spcPct val="90000"/>
              </a:lnSpc>
              <a:spcBef>
                <a:spcPts val="592"/>
              </a:spcBef>
              <a:spcAft>
                <a:spcPts val="0"/>
              </a:spcAft>
              <a:buClr>
                <a:schemeClr val="dk1"/>
              </a:buClr>
              <a:buSzPts val="2960"/>
              <a:buFont typeface="Arial"/>
              <a:buChar char="•"/>
            </a:pPr>
            <a:r>
              <a:rPr b="0" i="0" lang="en-US" sz="2960" u="none" cap="none" strike="noStrike">
                <a:solidFill>
                  <a:schemeClr val="dk1"/>
                </a:solidFill>
                <a:latin typeface="Calibri"/>
                <a:ea typeface="Calibri"/>
                <a:cs typeface="Calibri"/>
                <a:sym typeface="Calibri"/>
              </a:rPr>
              <a:t> Also label the levels with the terms  found on your paper</a:t>
            </a:r>
            <a:endParaRPr b="0" i="0" sz="2960" u="none" cap="none" strike="noStrike">
              <a:solidFill>
                <a:schemeClr val="dk1"/>
              </a:solidFill>
              <a:latin typeface="Calibri"/>
              <a:ea typeface="Calibri"/>
              <a:cs typeface="Calibri"/>
              <a:sym typeface="Calibri"/>
            </a:endParaRPr>
          </a:p>
          <a:p>
            <a:pPr indent="-154940" lvl="0" marL="342900" marR="0" rtl="0" algn="l">
              <a:lnSpc>
                <a:spcPct val="90000"/>
              </a:lnSpc>
              <a:spcBef>
                <a:spcPts val="592"/>
              </a:spcBef>
              <a:spcAft>
                <a:spcPts val="0"/>
              </a:spcAft>
              <a:buClr>
                <a:schemeClr val="dk1"/>
              </a:buClr>
              <a:buSzPts val="2960"/>
              <a:buFont typeface="Arial"/>
              <a:buNone/>
            </a:pPr>
            <a:r>
              <a:t/>
            </a:r>
            <a:endParaRPr b="0" i="0" sz="2960" u="none" cap="none" strike="noStrike">
              <a:solidFill>
                <a:schemeClr val="dk1"/>
              </a:solidFill>
              <a:latin typeface="Calibri"/>
              <a:ea typeface="Calibri"/>
              <a:cs typeface="Calibri"/>
              <a:sym typeface="Calibri"/>
            </a:endParaRPr>
          </a:p>
        </p:txBody>
      </p:sp>
      <p:pic>
        <p:nvPicPr>
          <p:cNvPr descr="http://mdk12.org/assessments/high_school/look_like/2003/biology/images/52_q_a.gif" id="349" name="Google Shape;349;p47">
            <a:hlinkClick r:id="rId3"/>
          </p:cNvPr>
          <p:cNvPicPr preferRelativeResize="0"/>
          <p:nvPr/>
        </p:nvPicPr>
        <p:blipFill rotWithShape="1">
          <a:blip r:embed="rId4">
            <a:alphaModFix/>
          </a:blip>
          <a:srcRect b="0" l="0" r="0" t="0"/>
          <a:stretch/>
        </p:blipFill>
        <p:spPr>
          <a:xfrm>
            <a:off x="4648200" y="1447800"/>
            <a:ext cx="3977640" cy="4038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48"/>
          <p:cNvSpPr/>
          <p:nvPr>
            <p:ph idx="1" type="body"/>
          </p:nvPr>
        </p:nvSpPr>
        <p:spPr>
          <a:xfrm>
            <a:off x="-176693" y="1066800"/>
            <a:ext cx="4672500" cy="5059500"/>
          </a:xfrm>
          <a:prstGeom prst="triangle">
            <a:avLst>
              <a:gd fmla="val 50000" name="adj"/>
            </a:avLst>
          </a:prstGeom>
          <a:solidFill>
            <a:srgbClr val="FFFFFF"/>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descr="http://mdk12.org/assessments/high_school/look_like/2003/biology/images/52_q_a.gif" id="355" name="Google Shape;355;p48">
            <a:hlinkClick r:id="rId3"/>
          </p:cNvPr>
          <p:cNvPicPr preferRelativeResize="0"/>
          <p:nvPr>
            <p:ph idx="2" type="body"/>
          </p:nvPr>
        </p:nvPicPr>
        <p:blipFill rotWithShape="1">
          <a:blip r:embed="rId4">
            <a:alphaModFix/>
          </a:blip>
          <a:srcRect b="0" l="0" r="0" t="0"/>
          <a:stretch/>
        </p:blipFill>
        <p:spPr>
          <a:xfrm>
            <a:off x="5690686" y="3008530"/>
            <a:ext cx="3552996" cy="3758604"/>
          </a:xfrm>
          <a:prstGeom prst="rect">
            <a:avLst/>
          </a:prstGeom>
          <a:noFill/>
          <a:ln>
            <a:noFill/>
          </a:ln>
        </p:spPr>
      </p:pic>
      <p:cxnSp>
        <p:nvCxnSpPr>
          <p:cNvPr id="356" name="Google Shape;356;p48"/>
          <p:cNvCxnSpPr/>
          <p:nvPr/>
        </p:nvCxnSpPr>
        <p:spPr>
          <a:xfrm>
            <a:off x="304800" y="5105400"/>
            <a:ext cx="3733800" cy="0"/>
          </a:xfrm>
          <a:prstGeom prst="straightConnector1">
            <a:avLst/>
          </a:prstGeom>
          <a:noFill/>
          <a:ln cap="flat" cmpd="sng" w="9525">
            <a:solidFill>
              <a:srgbClr val="4A7DBA"/>
            </a:solidFill>
            <a:prstDash val="solid"/>
            <a:round/>
            <a:headEnd len="sm" w="sm" type="none"/>
            <a:tailEnd len="sm" w="sm" type="none"/>
          </a:ln>
        </p:spPr>
      </p:cxnSp>
      <p:cxnSp>
        <p:nvCxnSpPr>
          <p:cNvPr id="357" name="Google Shape;357;p48"/>
          <p:cNvCxnSpPr/>
          <p:nvPr/>
        </p:nvCxnSpPr>
        <p:spPr>
          <a:xfrm flipH="1" rot="10800000">
            <a:off x="762000" y="4191000"/>
            <a:ext cx="2895600" cy="32682"/>
          </a:xfrm>
          <a:prstGeom prst="straightConnector1">
            <a:avLst/>
          </a:prstGeom>
          <a:noFill/>
          <a:ln cap="flat" cmpd="sng" w="9525">
            <a:solidFill>
              <a:srgbClr val="4A7DBA"/>
            </a:solidFill>
            <a:prstDash val="solid"/>
            <a:round/>
            <a:headEnd len="sm" w="sm" type="none"/>
            <a:tailEnd len="sm" w="sm" type="none"/>
          </a:ln>
        </p:spPr>
      </p:cxnSp>
      <p:cxnSp>
        <p:nvCxnSpPr>
          <p:cNvPr id="358" name="Google Shape;358;p48"/>
          <p:cNvCxnSpPr/>
          <p:nvPr/>
        </p:nvCxnSpPr>
        <p:spPr>
          <a:xfrm>
            <a:off x="1181100" y="3008530"/>
            <a:ext cx="1866900" cy="0"/>
          </a:xfrm>
          <a:prstGeom prst="straightConnector1">
            <a:avLst/>
          </a:prstGeom>
          <a:noFill/>
          <a:ln cap="flat" cmpd="sng" w="9525">
            <a:solidFill>
              <a:srgbClr val="4A7DBA"/>
            </a:solidFill>
            <a:prstDash val="solid"/>
            <a:round/>
            <a:headEnd len="sm" w="sm" type="none"/>
            <a:tailEnd len="sm" w="sm" type="none"/>
          </a:ln>
        </p:spPr>
      </p:cxnSp>
      <p:sp>
        <p:nvSpPr>
          <p:cNvPr id="359" name="Google Shape;359;p48"/>
          <p:cNvSpPr txBox="1"/>
          <p:nvPr/>
        </p:nvSpPr>
        <p:spPr>
          <a:xfrm>
            <a:off x="762000" y="5562600"/>
            <a:ext cx="35052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Phytoplankton</a:t>
            </a:r>
            <a:endParaRPr sz="1800">
              <a:solidFill>
                <a:schemeClr val="dk1"/>
              </a:solidFill>
              <a:latin typeface="Calibri"/>
              <a:ea typeface="Calibri"/>
              <a:cs typeface="Calibri"/>
              <a:sym typeface="Calibri"/>
            </a:endParaRPr>
          </a:p>
        </p:txBody>
      </p:sp>
      <p:sp>
        <p:nvSpPr>
          <p:cNvPr id="360" name="Google Shape;360;p48"/>
          <p:cNvSpPr txBox="1"/>
          <p:nvPr/>
        </p:nvSpPr>
        <p:spPr>
          <a:xfrm>
            <a:off x="1181100" y="4495800"/>
            <a:ext cx="40386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cod, krill, zooplankton</a:t>
            </a:r>
            <a:endParaRPr sz="1800">
              <a:solidFill>
                <a:schemeClr val="dk1"/>
              </a:solidFill>
              <a:latin typeface="Calibri"/>
              <a:ea typeface="Calibri"/>
              <a:cs typeface="Calibri"/>
              <a:sym typeface="Calibri"/>
            </a:endParaRPr>
          </a:p>
        </p:txBody>
      </p:sp>
      <p:sp>
        <p:nvSpPr>
          <p:cNvPr id="361" name="Google Shape;361;p48"/>
          <p:cNvSpPr txBox="1"/>
          <p:nvPr/>
        </p:nvSpPr>
        <p:spPr>
          <a:xfrm>
            <a:off x="1524000" y="3378740"/>
            <a:ext cx="198120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Penguin, Leopard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seal, squid, cod</a:t>
            </a:r>
            <a:endParaRPr sz="1800">
              <a:solidFill>
                <a:schemeClr val="dk1"/>
              </a:solidFill>
              <a:latin typeface="Calibri"/>
              <a:ea typeface="Calibri"/>
              <a:cs typeface="Calibri"/>
              <a:sym typeface="Calibri"/>
            </a:endParaRPr>
          </a:p>
        </p:txBody>
      </p:sp>
      <p:sp>
        <p:nvSpPr>
          <p:cNvPr id="362" name="Google Shape;362;p48"/>
          <p:cNvSpPr txBox="1"/>
          <p:nvPr/>
        </p:nvSpPr>
        <p:spPr>
          <a:xfrm>
            <a:off x="1524000" y="2362199"/>
            <a:ext cx="152400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Elephant Seal,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Killer Whale</a:t>
            </a:r>
            <a:endParaRPr sz="1800">
              <a:solidFill>
                <a:schemeClr val="dk1"/>
              </a:solidFill>
              <a:latin typeface="Calibri"/>
              <a:ea typeface="Calibri"/>
              <a:cs typeface="Calibri"/>
              <a:sym typeface="Calibri"/>
            </a:endParaRPr>
          </a:p>
        </p:txBody>
      </p:sp>
      <p:sp>
        <p:nvSpPr>
          <p:cNvPr id="363" name="Google Shape;363;p48"/>
          <p:cNvSpPr txBox="1"/>
          <p:nvPr/>
        </p:nvSpPr>
        <p:spPr>
          <a:xfrm>
            <a:off x="4494989" y="5456189"/>
            <a:ext cx="33909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Producers</a:t>
            </a:r>
            <a:endParaRPr b="1" sz="1800">
              <a:solidFill>
                <a:srgbClr val="FF0000"/>
              </a:solidFill>
              <a:latin typeface="Calibri"/>
              <a:ea typeface="Calibri"/>
              <a:cs typeface="Calibri"/>
              <a:sym typeface="Calibri"/>
            </a:endParaRPr>
          </a:p>
        </p:txBody>
      </p:sp>
      <p:sp>
        <p:nvSpPr>
          <p:cNvPr id="364" name="Google Shape;364;p48"/>
          <p:cNvSpPr txBox="1"/>
          <p:nvPr/>
        </p:nvSpPr>
        <p:spPr>
          <a:xfrm>
            <a:off x="3862618" y="4316207"/>
            <a:ext cx="325755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Primary consumer, </a:t>
            </a:r>
            <a:endParaRPr/>
          </a:p>
        </p:txBody>
      </p:sp>
      <p:sp>
        <p:nvSpPr>
          <p:cNvPr id="365" name="Google Shape;365;p48"/>
          <p:cNvSpPr txBox="1"/>
          <p:nvPr/>
        </p:nvSpPr>
        <p:spPr>
          <a:xfrm>
            <a:off x="3390900" y="3363266"/>
            <a:ext cx="26670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Secondary Consumer,  </a:t>
            </a:r>
            <a:endParaRPr b="1" sz="1800">
              <a:solidFill>
                <a:srgbClr val="FF0000"/>
              </a:solidFill>
              <a:latin typeface="Calibri"/>
              <a:ea typeface="Calibri"/>
              <a:cs typeface="Calibri"/>
              <a:sym typeface="Calibri"/>
            </a:endParaRPr>
          </a:p>
        </p:txBody>
      </p:sp>
      <p:sp>
        <p:nvSpPr>
          <p:cNvPr id="366" name="Google Shape;366;p48"/>
          <p:cNvSpPr txBox="1"/>
          <p:nvPr/>
        </p:nvSpPr>
        <p:spPr>
          <a:xfrm>
            <a:off x="2913839" y="2210332"/>
            <a:ext cx="33528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Tertiary Consumer</a:t>
            </a:r>
            <a:endParaRPr b="1" sz="1800">
              <a:solidFill>
                <a:srgbClr val="FF0000"/>
              </a:solidFill>
              <a:latin typeface="Calibri"/>
              <a:ea typeface="Calibri"/>
              <a:cs typeface="Calibri"/>
              <a:sym typeface="Calibri"/>
            </a:endParaRPr>
          </a:p>
        </p:txBody>
      </p:sp>
      <p:sp>
        <p:nvSpPr>
          <p:cNvPr id="367" name="Google Shape;367;p48"/>
          <p:cNvSpPr txBox="1"/>
          <p:nvPr/>
        </p:nvSpPr>
        <p:spPr>
          <a:xfrm>
            <a:off x="838200" y="5190203"/>
            <a:ext cx="34290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70C0"/>
                </a:solidFill>
                <a:latin typeface="Calibri"/>
                <a:ea typeface="Calibri"/>
                <a:cs typeface="Calibri"/>
                <a:sym typeface="Calibri"/>
              </a:rPr>
              <a:t>5,693,112 kg</a:t>
            </a:r>
            <a:endParaRPr b="1" sz="1800">
              <a:solidFill>
                <a:srgbClr val="0070C0"/>
              </a:solidFill>
              <a:latin typeface="Calibri"/>
              <a:ea typeface="Calibri"/>
              <a:cs typeface="Calibri"/>
              <a:sym typeface="Calibri"/>
            </a:endParaRPr>
          </a:p>
        </p:txBody>
      </p:sp>
      <p:sp>
        <p:nvSpPr>
          <p:cNvPr id="368" name="Google Shape;368;p48"/>
          <p:cNvSpPr txBox="1"/>
          <p:nvPr/>
        </p:nvSpPr>
        <p:spPr>
          <a:xfrm>
            <a:off x="1332689" y="4223682"/>
            <a:ext cx="31623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70C0"/>
                </a:solidFill>
                <a:latin typeface="Calibri"/>
                <a:ea typeface="Calibri"/>
                <a:cs typeface="Calibri"/>
                <a:sym typeface="Calibri"/>
              </a:rPr>
              <a:t>569,311 kg</a:t>
            </a:r>
            <a:endParaRPr b="1" sz="1800">
              <a:solidFill>
                <a:srgbClr val="0070C0"/>
              </a:solidFill>
              <a:latin typeface="Calibri"/>
              <a:ea typeface="Calibri"/>
              <a:cs typeface="Calibri"/>
              <a:sym typeface="Calibri"/>
            </a:endParaRPr>
          </a:p>
        </p:txBody>
      </p:sp>
      <p:sp>
        <p:nvSpPr>
          <p:cNvPr id="369" name="Google Shape;369;p48"/>
          <p:cNvSpPr txBox="1"/>
          <p:nvPr/>
        </p:nvSpPr>
        <p:spPr>
          <a:xfrm>
            <a:off x="1752600" y="3145230"/>
            <a:ext cx="26670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70C0"/>
                </a:solidFill>
                <a:latin typeface="Calibri"/>
                <a:ea typeface="Calibri"/>
                <a:cs typeface="Calibri"/>
                <a:sym typeface="Calibri"/>
              </a:rPr>
              <a:t>56,931 kg</a:t>
            </a:r>
            <a:endParaRPr b="1" sz="1800">
              <a:solidFill>
                <a:srgbClr val="0070C0"/>
              </a:solidFill>
              <a:latin typeface="Calibri"/>
              <a:ea typeface="Calibri"/>
              <a:cs typeface="Calibri"/>
              <a:sym typeface="Calibri"/>
            </a:endParaRPr>
          </a:p>
        </p:txBody>
      </p:sp>
      <p:sp>
        <p:nvSpPr>
          <p:cNvPr id="370" name="Google Shape;370;p48"/>
          <p:cNvSpPr txBox="1"/>
          <p:nvPr/>
        </p:nvSpPr>
        <p:spPr>
          <a:xfrm>
            <a:off x="-4" y="2538730"/>
            <a:ext cx="27060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70C0"/>
                </a:solidFill>
                <a:latin typeface="Calibri"/>
                <a:ea typeface="Calibri"/>
                <a:cs typeface="Calibri"/>
                <a:sym typeface="Calibri"/>
              </a:rPr>
              <a:t>5,693 kg</a:t>
            </a:r>
            <a:endParaRPr b="1" sz="1800">
              <a:solidFill>
                <a:srgbClr val="0070C0"/>
              </a:solidFill>
              <a:latin typeface="Calibri"/>
              <a:ea typeface="Calibri"/>
              <a:cs typeface="Calibri"/>
              <a:sym typeface="Calibri"/>
            </a:endParaRPr>
          </a:p>
        </p:txBody>
      </p:sp>
      <p:cxnSp>
        <p:nvCxnSpPr>
          <p:cNvPr id="371" name="Google Shape;371;p48"/>
          <p:cNvCxnSpPr/>
          <p:nvPr/>
        </p:nvCxnSpPr>
        <p:spPr>
          <a:xfrm>
            <a:off x="1922244" y="2208806"/>
            <a:ext cx="533400" cy="0"/>
          </a:xfrm>
          <a:prstGeom prst="straightConnector1">
            <a:avLst/>
          </a:prstGeom>
          <a:noFill/>
          <a:ln cap="flat" cmpd="sng" w="9525">
            <a:solidFill>
              <a:srgbClr val="4A7DBA"/>
            </a:solidFill>
            <a:prstDash val="solid"/>
            <a:round/>
            <a:headEnd len="sm" w="sm" type="none"/>
            <a:tailEnd len="sm" w="sm" type="none"/>
          </a:ln>
        </p:spPr>
      </p:cxnSp>
      <p:sp>
        <p:nvSpPr>
          <p:cNvPr id="372" name="Google Shape;372;p48"/>
          <p:cNvSpPr txBox="1"/>
          <p:nvPr/>
        </p:nvSpPr>
        <p:spPr>
          <a:xfrm>
            <a:off x="1770016" y="1823702"/>
            <a:ext cx="8001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Whale</a:t>
            </a:r>
            <a:endParaRPr sz="1800">
              <a:solidFill>
                <a:schemeClr val="dk1"/>
              </a:solidFill>
              <a:latin typeface="Calibri"/>
              <a:ea typeface="Calibri"/>
              <a:cs typeface="Calibri"/>
              <a:sym typeface="Calibri"/>
            </a:endParaRPr>
          </a:p>
        </p:txBody>
      </p:sp>
      <p:sp>
        <p:nvSpPr>
          <p:cNvPr id="373" name="Google Shape;373;p48"/>
          <p:cNvSpPr/>
          <p:nvPr/>
        </p:nvSpPr>
        <p:spPr>
          <a:xfrm>
            <a:off x="2594646" y="609600"/>
            <a:ext cx="3096040" cy="76944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400">
                <a:solidFill>
                  <a:srgbClr val="000000"/>
                </a:solidFill>
                <a:latin typeface="Calibri"/>
                <a:ea typeface="Calibri"/>
                <a:cs typeface="Calibri"/>
                <a:sym typeface="Calibri"/>
              </a:rPr>
              <a:t>Student Task</a:t>
            </a:r>
            <a:endParaRPr sz="1800">
              <a:solidFill>
                <a:schemeClr val="dk1"/>
              </a:solidFill>
              <a:latin typeface="Calibri"/>
              <a:ea typeface="Calibri"/>
              <a:cs typeface="Calibri"/>
              <a:sym typeface="Calibri"/>
            </a:endParaRPr>
          </a:p>
        </p:txBody>
      </p:sp>
      <p:sp>
        <p:nvSpPr>
          <p:cNvPr id="374" name="Google Shape;374;p48"/>
          <p:cNvSpPr txBox="1"/>
          <p:nvPr/>
        </p:nvSpPr>
        <p:spPr>
          <a:xfrm>
            <a:off x="450086" y="1288576"/>
            <a:ext cx="129540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Quaternary </a:t>
            </a:r>
            <a:endParaRPr/>
          </a:p>
          <a:p>
            <a:pPr indent="0" lvl="0" marL="0" marR="0" rtl="0" algn="l">
              <a:spcBef>
                <a:spcPts val="0"/>
              </a:spcBef>
              <a:spcAft>
                <a:spcPts val="0"/>
              </a:spcAft>
              <a:buNone/>
            </a:pPr>
            <a:r>
              <a:rPr b="1" lang="en-US" sz="1800">
                <a:solidFill>
                  <a:srgbClr val="FF0000"/>
                </a:solidFill>
                <a:latin typeface="Calibri"/>
                <a:ea typeface="Calibri"/>
                <a:cs typeface="Calibri"/>
                <a:sym typeface="Calibri"/>
              </a:rPr>
              <a:t>Consumer</a:t>
            </a:r>
            <a:endParaRPr b="1" sz="1800">
              <a:solidFill>
                <a:srgbClr val="FF0000"/>
              </a:solidFill>
              <a:latin typeface="Calibri"/>
              <a:ea typeface="Calibri"/>
              <a:cs typeface="Calibri"/>
              <a:sym typeface="Calibri"/>
            </a:endParaRPr>
          </a:p>
        </p:txBody>
      </p:sp>
      <p:sp>
        <p:nvSpPr>
          <p:cNvPr id="375" name="Google Shape;375;p48"/>
          <p:cNvSpPr txBox="1"/>
          <p:nvPr/>
        </p:nvSpPr>
        <p:spPr>
          <a:xfrm>
            <a:off x="2734850" y="1691025"/>
            <a:ext cx="1295400" cy="24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4A86E8"/>
                </a:solidFill>
              </a:rPr>
              <a:t>569 kg</a:t>
            </a:r>
            <a:endParaRPr b="1" sz="1800">
              <a:solidFill>
                <a:srgbClr val="4A86E8"/>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500"/>
                                        <p:tgtEl>
                                          <p:spTgt spid="3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4">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7"/>
                                        </p:tgtEl>
                                        <p:attrNameLst>
                                          <p:attrName>style.visibility</p:attrName>
                                        </p:attrNameLst>
                                      </p:cBhvr>
                                      <p:to>
                                        <p:strVal val="visible"/>
                                      </p:to>
                                    </p:set>
                                    <p:anim calcmode="lin" valueType="num">
                                      <p:cBhvr additive="base">
                                        <p:cTn dur="500"/>
                                        <p:tgtEl>
                                          <p:spTgt spid="36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gtEl>
                                        <p:attrNameLst>
                                          <p:attrName>style.visibility</p:attrName>
                                        </p:attrNameLst>
                                      </p:cBhvr>
                                      <p:to>
                                        <p:strVal val="visible"/>
                                      </p:to>
                                    </p:set>
                                    <p:anim calcmode="lin" valueType="num">
                                      <p:cBhvr additive="base">
                                        <p:cTn dur="500"/>
                                        <p:tgtEl>
                                          <p:spTgt spid="36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9"/>
                                        </p:tgtEl>
                                        <p:attrNameLst>
                                          <p:attrName>style.visibility</p:attrName>
                                        </p:attrNameLst>
                                      </p:cBhvr>
                                      <p:to>
                                        <p:strVal val="visible"/>
                                      </p:to>
                                    </p:set>
                                    <p:anim calcmode="lin" valueType="num">
                                      <p:cBhvr additive="base">
                                        <p:cTn dur="500"/>
                                        <p:tgtEl>
                                          <p:spTgt spid="36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70"/>
                                        </p:tgtEl>
                                        <p:attrNameLst>
                                          <p:attrName>style.visibility</p:attrName>
                                        </p:attrNameLst>
                                      </p:cBhvr>
                                      <p:to>
                                        <p:strVal val="visible"/>
                                      </p:to>
                                    </p:set>
                                    <p:anim calcmode="lin" valueType="num">
                                      <p:cBhvr additive="base">
                                        <p:cTn dur="500"/>
                                        <p:tgtEl>
                                          <p:spTgt spid="37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49"/>
          <p:cNvSpPr txBox="1"/>
          <p:nvPr>
            <p:ph type="title"/>
          </p:nvPr>
        </p:nvSpPr>
        <p:spPr>
          <a:xfrm>
            <a:off x="337068" y="245831"/>
            <a:ext cx="5486400" cy="5667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1"/>
              </a:buClr>
              <a:buSzPts val="4000"/>
              <a:buFont typeface="Calibri"/>
              <a:buNone/>
            </a:pPr>
            <a:r>
              <a:rPr b="1" i="0" lang="en-US" sz="4000" u="sng" cap="none" strike="noStrike">
                <a:solidFill>
                  <a:schemeClr val="accent1"/>
                </a:solidFill>
                <a:latin typeface="Calibri"/>
                <a:ea typeface="Calibri"/>
                <a:cs typeface="Calibri"/>
                <a:sym typeface="Calibri"/>
              </a:rPr>
              <a:t>Pyramid of Numbers</a:t>
            </a:r>
            <a:endParaRPr b="1" i="0" sz="4000" u="sng" cap="none" strike="noStrike">
              <a:solidFill>
                <a:schemeClr val="accent1"/>
              </a:solidFill>
              <a:latin typeface="Calibri"/>
              <a:ea typeface="Calibri"/>
              <a:cs typeface="Calibri"/>
              <a:sym typeface="Calibri"/>
            </a:endParaRPr>
          </a:p>
        </p:txBody>
      </p:sp>
      <p:pic>
        <p:nvPicPr>
          <p:cNvPr descr="http://faculty.southwest.tn.edu/rburkett/ES%20%20we30.jpg" id="381" name="Google Shape;381;p49">
            <a:hlinkClick r:id="rId3"/>
          </p:cNvPr>
          <p:cNvPicPr preferRelativeResize="0"/>
          <p:nvPr/>
        </p:nvPicPr>
        <p:blipFill rotWithShape="1">
          <a:blip r:embed="rId4">
            <a:alphaModFix/>
          </a:blip>
          <a:srcRect b="0" l="0" r="0" t="0"/>
          <a:stretch/>
        </p:blipFill>
        <p:spPr>
          <a:xfrm>
            <a:off x="3405200" y="935075"/>
            <a:ext cx="5738797" cy="4309724"/>
          </a:xfrm>
          <a:prstGeom prst="rect">
            <a:avLst/>
          </a:prstGeom>
          <a:noFill/>
          <a:ln>
            <a:noFill/>
          </a:ln>
        </p:spPr>
      </p:pic>
      <p:sp>
        <p:nvSpPr>
          <p:cNvPr id="382" name="Google Shape;382;p49"/>
          <p:cNvSpPr txBox="1"/>
          <p:nvPr/>
        </p:nvSpPr>
        <p:spPr>
          <a:xfrm>
            <a:off x="0" y="1665150"/>
            <a:ext cx="3000000" cy="3000000"/>
          </a:xfrm>
          <a:prstGeom prst="rect">
            <a:avLst/>
          </a:prstGeom>
          <a:noFill/>
          <a:ln>
            <a:noFill/>
          </a:ln>
        </p:spPr>
        <p:txBody>
          <a:bodyPr anchorCtr="0" anchor="ctr" bIns="91425" lIns="91425" spcFirstLastPara="1" rIns="91425" wrap="square" tIns="91425">
            <a:noAutofit/>
          </a:bodyPr>
          <a:lstStyle/>
          <a:p>
            <a:pPr indent="-342900" lvl="0" marL="342900" rtl="0" algn="l">
              <a:lnSpc>
                <a:spcPct val="90000"/>
              </a:lnSpc>
              <a:spcBef>
                <a:spcPts val="0"/>
              </a:spcBef>
              <a:spcAft>
                <a:spcPts val="0"/>
              </a:spcAft>
              <a:buClr>
                <a:schemeClr val="dk1"/>
              </a:buClr>
              <a:buSzPts val="2960"/>
              <a:buChar char="•"/>
            </a:pPr>
            <a:r>
              <a:rPr lang="en-US" sz="2960">
                <a:solidFill>
                  <a:schemeClr val="dk1"/>
                </a:solidFill>
                <a:latin typeface="Calibri"/>
                <a:ea typeface="Calibri"/>
                <a:cs typeface="Calibri"/>
                <a:sym typeface="Calibri"/>
              </a:rPr>
              <a:t>Biomass can be converted into the actual number of organisms at each trophic level in a </a:t>
            </a:r>
            <a:r>
              <a:rPr lang="en-US" sz="2960" u="sng">
                <a:solidFill>
                  <a:srgbClr val="FF0000"/>
                </a:solidFill>
                <a:latin typeface="Calibri"/>
                <a:ea typeface="Calibri"/>
                <a:cs typeface="Calibri"/>
                <a:sym typeface="Calibri"/>
              </a:rPr>
              <a:t>pyramid of numbers</a:t>
            </a:r>
            <a:r>
              <a:rPr lang="en-US" sz="2960">
                <a:solidFill>
                  <a:schemeClr val="dk1"/>
                </a:solidFill>
                <a:latin typeface="Calibri"/>
                <a:ea typeface="Calibri"/>
                <a:cs typeface="Calibri"/>
                <a:sym typeface="Calibri"/>
              </a:rPr>
              <a: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50"/>
          <p:cNvSpPr txBox="1"/>
          <p:nvPr>
            <p:ph type="title"/>
          </p:nvPr>
        </p:nvSpPr>
        <p:spPr>
          <a:xfrm>
            <a:off x="643050" y="1699800"/>
            <a:ext cx="8229600" cy="990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SzPts val="2430"/>
              <a:buFont typeface="Calibri"/>
              <a:buNone/>
            </a:pPr>
            <a:r>
              <a:rPr lang="en-US" sz="3000">
                <a:solidFill>
                  <a:schemeClr val="dk2"/>
                </a:solidFill>
              </a:rPr>
              <a:t>Being able to feed everyone on Earth is already a challenge. It will become even more so as our population on Earth grows. How can we feed more people in the future?</a:t>
            </a:r>
            <a:endParaRPr sz="3000">
              <a:solidFill>
                <a:schemeClr val="dk2"/>
              </a:solidFill>
            </a:endParaRPr>
          </a:p>
          <a:p>
            <a:pPr indent="0" lvl="0" marL="0" marR="0" rtl="0" algn="ctr">
              <a:spcBef>
                <a:spcPts val="0"/>
              </a:spcBef>
              <a:spcAft>
                <a:spcPts val="0"/>
              </a:spcAft>
              <a:buClr>
                <a:schemeClr val="dk2"/>
              </a:buClr>
              <a:buSzPts val="2430"/>
              <a:buFont typeface="Calibri"/>
              <a:buNone/>
            </a:pPr>
            <a:r>
              <a:rPr lang="en-US" sz="3000">
                <a:solidFill>
                  <a:schemeClr val="dk2"/>
                </a:solidFill>
              </a:rPr>
              <a:t>By growing more crops or by growing more meat?</a:t>
            </a:r>
            <a:endParaRPr sz="3000">
              <a:solidFill>
                <a:schemeClr val="dk2"/>
              </a:solidFill>
            </a:endParaRPr>
          </a:p>
        </p:txBody>
      </p:sp>
      <p:pic>
        <p:nvPicPr>
          <p:cNvPr descr="http://www.trunity.net/files/215001_215100/215012/vegetarians-eat-fir-c-la-462.jpg" id="388" name="Google Shape;388;p50">
            <a:hlinkClick r:id="rId3"/>
          </p:cNvPr>
          <p:cNvPicPr preferRelativeResize="0"/>
          <p:nvPr/>
        </p:nvPicPr>
        <p:blipFill rotWithShape="1">
          <a:blip r:embed="rId4">
            <a:alphaModFix/>
          </a:blip>
          <a:srcRect b="0" l="0" r="0" t="0"/>
          <a:stretch/>
        </p:blipFill>
        <p:spPr>
          <a:xfrm>
            <a:off x="-52350" y="4069825"/>
            <a:ext cx="9196352" cy="2362200"/>
          </a:xfrm>
          <a:prstGeom prst="rect">
            <a:avLst/>
          </a:prstGeom>
          <a:noFill/>
          <a:ln>
            <a:noFill/>
          </a:ln>
        </p:spPr>
      </p:pic>
      <p:sp>
        <p:nvSpPr>
          <p:cNvPr id="389" name="Google Shape;389;p50"/>
          <p:cNvSpPr txBox="1"/>
          <p:nvPr/>
        </p:nvSpPr>
        <p:spPr>
          <a:xfrm>
            <a:off x="407050" y="281225"/>
            <a:ext cx="7511700" cy="92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u="sng">
                <a:solidFill>
                  <a:schemeClr val="accent4"/>
                </a:solidFill>
                <a:latin typeface="Permanent Marker"/>
                <a:ea typeface="Permanent Marker"/>
                <a:cs typeface="Permanent Marker"/>
                <a:sym typeface="Permanent Marker"/>
              </a:rPr>
              <a:t>How does this apply to you?</a:t>
            </a:r>
            <a:endParaRPr sz="3600" u="sng">
              <a:solidFill>
                <a:schemeClr val="accent4"/>
              </a:solidFill>
              <a:latin typeface="Permanent Marker"/>
              <a:ea typeface="Permanent Marker"/>
              <a:cs typeface="Permanent Marker"/>
              <a:sym typeface="Permanent Mark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500"/>
                                        <p:tgtEl>
                                          <p:spTgt spid="3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pic>
        <p:nvPicPr>
          <p:cNvPr id="395" name="Google Shape;395;p51"/>
          <p:cNvPicPr preferRelativeResize="0"/>
          <p:nvPr/>
        </p:nvPicPr>
        <p:blipFill rotWithShape="1">
          <a:blip r:embed="rId3">
            <a:alphaModFix/>
          </a:blip>
          <a:srcRect b="2998" l="652" r="653" t="644"/>
          <a:stretch/>
        </p:blipFill>
        <p:spPr>
          <a:xfrm>
            <a:off x="1066800" y="838200"/>
            <a:ext cx="7315200" cy="5594350"/>
          </a:xfrm>
          <a:prstGeom prst="rect">
            <a:avLst/>
          </a:prstGeom>
          <a:noFill/>
          <a:ln>
            <a:noFill/>
          </a:ln>
        </p:spPr>
      </p:pic>
      <p:sp>
        <p:nvSpPr>
          <p:cNvPr id="396" name="Google Shape;396;p51"/>
          <p:cNvSpPr/>
          <p:nvPr/>
        </p:nvSpPr>
        <p:spPr>
          <a:xfrm>
            <a:off x="0" y="0"/>
            <a:ext cx="3505200" cy="76944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400">
                <a:solidFill>
                  <a:srgbClr val="000000"/>
                </a:solidFill>
                <a:latin typeface="Arial"/>
                <a:ea typeface="Arial"/>
                <a:cs typeface="Arial"/>
                <a:sym typeface="Arial"/>
              </a:rPr>
              <a:t>EXIT SLIP</a:t>
            </a:r>
            <a:endParaRPr/>
          </a:p>
        </p:txBody>
      </p:sp>
      <p:sp>
        <p:nvSpPr>
          <p:cNvPr id="397" name="Google Shape;397;p51"/>
          <p:cNvSpPr/>
          <p:nvPr/>
        </p:nvSpPr>
        <p:spPr>
          <a:xfrm>
            <a:off x="3505200" y="1752600"/>
            <a:ext cx="2182813" cy="5334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None/>
            </a:pPr>
            <a:r>
              <a:rPr b="1" lang="en-US" sz="1600">
                <a:solidFill>
                  <a:srgbClr val="000000"/>
                </a:solidFill>
                <a:latin typeface="Arial"/>
                <a:ea typeface="Arial"/>
                <a:cs typeface="Arial"/>
                <a:sym typeface="Arial"/>
              </a:rPr>
              <a:t>Plant material eaten by caterpillar</a:t>
            </a:r>
            <a:endParaRPr/>
          </a:p>
        </p:txBody>
      </p:sp>
      <p:sp>
        <p:nvSpPr>
          <p:cNvPr id="398" name="Google Shape;398;p51"/>
          <p:cNvSpPr/>
          <p:nvPr/>
        </p:nvSpPr>
        <p:spPr>
          <a:xfrm>
            <a:off x="3460750" y="2684463"/>
            <a:ext cx="2284413" cy="31273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None/>
            </a:pPr>
            <a:r>
              <a:rPr b="1" lang="en-US" sz="1600">
                <a:solidFill>
                  <a:srgbClr val="000000"/>
                </a:solidFill>
                <a:latin typeface="Arial"/>
                <a:ea typeface="Arial"/>
                <a:cs typeface="Arial"/>
                <a:sym typeface="Arial"/>
              </a:rPr>
              <a:t>100 kilocalories (kcal)</a:t>
            </a:r>
            <a:endParaRPr/>
          </a:p>
        </p:txBody>
      </p:sp>
      <p:sp>
        <p:nvSpPr>
          <p:cNvPr id="399" name="Google Shape;399;p51"/>
          <p:cNvSpPr/>
          <p:nvPr/>
        </p:nvSpPr>
        <p:spPr>
          <a:xfrm>
            <a:off x="1220788" y="4576763"/>
            <a:ext cx="760412" cy="31273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1600">
                <a:solidFill>
                  <a:srgbClr val="000000"/>
                </a:solidFill>
                <a:latin typeface="Arial"/>
                <a:ea typeface="Arial"/>
                <a:cs typeface="Arial"/>
                <a:sym typeface="Arial"/>
              </a:rPr>
              <a:t>Feces</a:t>
            </a:r>
            <a:endParaRPr/>
          </a:p>
        </p:txBody>
      </p:sp>
      <p:sp>
        <p:nvSpPr>
          <p:cNvPr id="400" name="Google Shape;400;p51"/>
          <p:cNvSpPr/>
          <p:nvPr/>
        </p:nvSpPr>
        <p:spPr>
          <a:xfrm>
            <a:off x="2278063" y="4294188"/>
            <a:ext cx="936625" cy="31273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1600">
                <a:solidFill>
                  <a:srgbClr val="000000"/>
                </a:solidFill>
                <a:latin typeface="Arial"/>
                <a:ea typeface="Arial"/>
                <a:cs typeface="Arial"/>
                <a:sym typeface="Arial"/>
              </a:rPr>
              <a:t>50 kcal</a:t>
            </a:r>
            <a:endParaRPr/>
          </a:p>
        </p:txBody>
      </p:sp>
      <p:sp>
        <p:nvSpPr>
          <p:cNvPr id="401" name="Google Shape;401;p51"/>
          <p:cNvSpPr/>
          <p:nvPr/>
        </p:nvSpPr>
        <p:spPr>
          <a:xfrm>
            <a:off x="4327525" y="5938838"/>
            <a:ext cx="895350" cy="31273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1600">
                <a:solidFill>
                  <a:srgbClr val="000000"/>
                </a:solidFill>
                <a:latin typeface="Arial"/>
                <a:ea typeface="Arial"/>
                <a:cs typeface="Arial"/>
                <a:sym typeface="Arial"/>
              </a:rPr>
              <a:t>Growth</a:t>
            </a:r>
            <a:endParaRPr/>
          </a:p>
        </p:txBody>
      </p:sp>
      <p:sp>
        <p:nvSpPr>
          <p:cNvPr id="402" name="Google Shape;402;p51"/>
          <p:cNvSpPr/>
          <p:nvPr/>
        </p:nvSpPr>
        <p:spPr>
          <a:xfrm>
            <a:off x="4349750" y="5292725"/>
            <a:ext cx="874713" cy="312738"/>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None/>
            </a:pPr>
            <a:r>
              <a:rPr b="1" lang="en-US" sz="1600">
                <a:solidFill>
                  <a:srgbClr val="000000"/>
                </a:solidFill>
                <a:latin typeface="Arial"/>
                <a:ea typeface="Arial"/>
                <a:cs typeface="Arial"/>
                <a:sym typeface="Arial"/>
              </a:rPr>
              <a:t>15 kcal</a:t>
            </a:r>
            <a:endParaRPr/>
          </a:p>
        </p:txBody>
      </p:sp>
      <p:sp>
        <p:nvSpPr>
          <p:cNvPr id="403" name="Google Shape;403;p51"/>
          <p:cNvSpPr/>
          <p:nvPr/>
        </p:nvSpPr>
        <p:spPr>
          <a:xfrm>
            <a:off x="6983413" y="4164013"/>
            <a:ext cx="1484312" cy="53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1600">
                <a:solidFill>
                  <a:srgbClr val="000000"/>
                </a:solidFill>
                <a:latin typeface="Arial"/>
                <a:ea typeface="Arial"/>
                <a:cs typeface="Arial"/>
                <a:sym typeface="Arial"/>
              </a:rPr>
              <a:t>Cellular respiration</a:t>
            </a:r>
            <a:endParaRPr/>
          </a:p>
        </p:txBody>
      </p:sp>
      <p:sp>
        <p:nvSpPr>
          <p:cNvPr id="404" name="Google Shape;404;p51"/>
          <p:cNvSpPr/>
          <p:nvPr/>
        </p:nvSpPr>
        <p:spPr>
          <a:xfrm>
            <a:off x="5765800" y="3973513"/>
            <a:ext cx="862013" cy="31273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1600">
                <a:solidFill>
                  <a:srgbClr val="000000"/>
                </a:solidFill>
                <a:latin typeface="Arial"/>
                <a:ea typeface="Arial"/>
                <a:cs typeface="Arial"/>
                <a:sym typeface="Arial"/>
              </a:rPr>
              <a:t>35 kcal</a:t>
            </a:r>
            <a:endParaRPr/>
          </a:p>
        </p:txBody>
      </p:sp>
      <p:pic>
        <p:nvPicPr>
          <p:cNvPr descr="http://t0.gstatic.com/images?q=tbn:ANd9GcRXiOfNaolT226B1cj5FEJJlPgWlzNjsLTpVaingItxHeIfM7_uFQ" id="405" name="Google Shape;405;p51"/>
          <p:cNvPicPr preferRelativeResize="0"/>
          <p:nvPr/>
        </p:nvPicPr>
        <p:blipFill rotWithShape="1">
          <a:blip r:embed="rId4">
            <a:alphaModFix/>
          </a:blip>
          <a:srcRect b="0" l="0" r="0" t="0"/>
          <a:stretch/>
        </p:blipFill>
        <p:spPr>
          <a:xfrm>
            <a:off x="6248400" y="685800"/>
            <a:ext cx="2438400" cy="1876425"/>
          </a:xfrm>
          <a:prstGeom prst="rect">
            <a:avLst/>
          </a:prstGeom>
          <a:noFill/>
          <a:ln>
            <a:noFill/>
          </a:ln>
        </p:spPr>
      </p:pic>
      <p:sp>
        <p:nvSpPr>
          <p:cNvPr id="406" name="Google Shape;406;p51"/>
          <p:cNvSpPr txBox="1"/>
          <p:nvPr/>
        </p:nvSpPr>
        <p:spPr>
          <a:xfrm>
            <a:off x="-37856" y="1013936"/>
            <a:ext cx="2819400" cy="59093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Explain this graphic- feel free to draw it out.</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In your answer, make sure to tell me:</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How much energy did the plant start with?</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How much energy will go to the crow? Why?</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What will there be the most of in this ecosystem: plants, caterpillars, or crows?</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    How do you know? </a:t>
            </a:r>
            <a:endParaRPr sz="1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30"/>
          <p:cNvSpPr txBox="1"/>
          <p:nvPr>
            <p:ph type="title"/>
          </p:nvPr>
        </p:nvSpPr>
        <p:spPr>
          <a:xfrm>
            <a:off x="0" y="274650"/>
            <a:ext cx="9144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3300"/>
              </a:buClr>
              <a:buSzPts val="5400"/>
              <a:buFont typeface="Arial Narrow"/>
              <a:buNone/>
            </a:pPr>
            <a:r>
              <a:rPr b="0" i="0" lang="en-US" sz="5400" u="sng" cap="none" strike="noStrike">
                <a:solidFill>
                  <a:srgbClr val="38761D"/>
                </a:solidFill>
                <a:latin typeface="Arial Narrow"/>
                <a:ea typeface="Arial Narrow"/>
                <a:cs typeface="Arial Narrow"/>
                <a:sym typeface="Arial Narrow"/>
              </a:rPr>
              <a:t>AUTOTROPHS (AKA</a:t>
            </a:r>
            <a:r>
              <a:rPr lang="en-US" sz="5400" u="sng">
                <a:solidFill>
                  <a:srgbClr val="38761D"/>
                </a:solidFill>
                <a:latin typeface="Arial Narrow"/>
                <a:ea typeface="Arial Narrow"/>
                <a:cs typeface="Arial Narrow"/>
                <a:sym typeface="Arial Narrow"/>
              </a:rPr>
              <a:t>: Producers)</a:t>
            </a:r>
            <a:r>
              <a:rPr b="0" i="0" lang="en-US" sz="5400" u="sng" cap="none" strike="noStrike">
                <a:solidFill>
                  <a:srgbClr val="38761D"/>
                </a:solidFill>
                <a:latin typeface="Arial Narrow"/>
                <a:ea typeface="Arial Narrow"/>
                <a:cs typeface="Arial Narrow"/>
                <a:sym typeface="Arial Narrow"/>
              </a:rPr>
              <a:t>:</a:t>
            </a:r>
            <a:endParaRPr u="sng">
              <a:solidFill>
                <a:srgbClr val="38761D"/>
              </a:solidFill>
            </a:endParaRPr>
          </a:p>
        </p:txBody>
      </p:sp>
      <p:sp>
        <p:nvSpPr>
          <p:cNvPr id="199" name="Google Shape;199;p30"/>
          <p:cNvSpPr txBox="1"/>
          <p:nvPr>
            <p:ph idx="2" type="body"/>
          </p:nvPr>
        </p:nvSpPr>
        <p:spPr>
          <a:xfrm>
            <a:off x="319775" y="1587750"/>
            <a:ext cx="4402200" cy="4805400"/>
          </a:xfrm>
          <a:prstGeom prst="rect">
            <a:avLst/>
          </a:prstGeom>
          <a:noFill/>
          <a:ln>
            <a:noFill/>
          </a:ln>
        </p:spPr>
        <p:txBody>
          <a:bodyPr anchorCtr="0" anchor="t" bIns="45700" lIns="91425" spcFirstLastPara="1" rIns="91425" wrap="square" tIns="45700">
            <a:noAutofit/>
          </a:bodyPr>
          <a:lstStyle/>
          <a:p>
            <a:pPr indent="-356235" lvl="0" marL="342900" marR="0" rtl="0" algn="l">
              <a:lnSpc>
                <a:spcPct val="80000"/>
              </a:lnSpc>
              <a:spcBef>
                <a:spcPts val="0"/>
              </a:spcBef>
              <a:spcAft>
                <a:spcPts val="0"/>
              </a:spcAft>
              <a:buClr>
                <a:schemeClr val="dk1"/>
              </a:buClr>
              <a:buSzPts val="3000"/>
              <a:buFont typeface="Arial"/>
              <a:buChar char="•"/>
            </a:pPr>
            <a:r>
              <a:rPr b="0" i="0" lang="en-US" sz="3000" u="none" cap="none" strike="noStrike">
                <a:solidFill>
                  <a:schemeClr val="dk1"/>
                </a:solidFill>
                <a:latin typeface="Arial Narrow"/>
                <a:ea typeface="Arial Narrow"/>
                <a:cs typeface="Arial Narrow"/>
                <a:sym typeface="Arial Narrow"/>
              </a:rPr>
              <a:t>Capture energy from the sun (</a:t>
            </a:r>
            <a:r>
              <a:rPr b="0" i="0" lang="en-US" sz="3000" cap="none" strike="noStrike">
                <a:solidFill>
                  <a:schemeClr val="dk1"/>
                </a:solidFill>
                <a:latin typeface="Arial Narrow"/>
                <a:ea typeface="Arial Narrow"/>
                <a:cs typeface="Arial Narrow"/>
                <a:sym typeface="Arial Narrow"/>
              </a:rPr>
              <a:t>photosynthetic) </a:t>
            </a:r>
            <a:r>
              <a:rPr b="0" i="0" lang="en-US" sz="3000" u="none" cap="none" strike="noStrike">
                <a:solidFill>
                  <a:schemeClr val="dk1"/>
                </a:solidFill>
                <a:latin typeface="Arial Narrow"/>
                <a:ea typeface="Arial Narrow"/>
                <a:cs typeface="Arial Narrow"/>
                <a:sym typeface="Arial Narrow"/>
              </a:rPr>
              <a:t>or from inorganic molecules (chemosynthetic) and converts it into usable energy (sugar). </a:t>
            </a:r>
            <a:endParaRPr sz="3000"/>
          </a:p>
          <a:p>
            <a:pPr indent="0" lvl="0" marL="342900" marR="0" rtl="0" algn="l">
              <a:lnSpc>
                <a:spcPct val="80000"/>
              </a:lnSpc>
              <a:spcBef>
                <a:spcPts val="558"/>
              </a:spcBef>
              <a:spcAft>
                <a:spcPts val="0"/>
              </a:spcAft>
              <a:buNone/>
            </a:pPr>
            <a:r>
              <a:t/>
            </a:r>
            <a:endParaRPr sz="3000"/>
          </a:p>
          <a:p>
            <a:pPr indent="0" lvl="0" marL="0" marR="0" rtl="0" algn="l">
              <a:lnSpc>
                <a:spcPct val="80000"/>
              </a:lnSpc>
              <a:spcBef>
                <a:spcPts val="434"/>
              </a:spcBef>
              <a:spcAft>
                <a:spcPts val="0"/>
              </a:spcAft>
              <a:buNone/>
            </a:pPr>
            <a:r>
              <a:rPr lang="en-US" sz="3000">
                <a:latin typeface="Arial Narrow"/>
                <a:ea typeface="Arial Narrow"/>
                <a:cs typeface="Arial Narrow"/>
                <a:sym typeface="Arial Narrow"/>
              </a:rPr>
              <a:t>Examples:</a:t>
            </a:r>
            <a:r>
              <a:rPr b="0" i="0" lang="en-US" sz="3000" u="none" cap="none" strike="noStrike">
                <a:solidFill>
                  <a:schemeClr val="dk1"/>
                </a:solidFill>
                <a:latin typeface="Arial Narrow"/>
                <a:ea typeface="Arial Narrow"/>
                <a:cs typeface="Arial Narrow"/>
                <a:sym typeface="Arial Narrow"/>
              </a:rPr>
              <a:t> </a:t>
            </a:r>
            <a:r>
              <a:rPr lang="en-US" sz="3000">
                <a:latin typeface="Arial Narrow"/>
                <a:ea typeface="Arial Narrow"/>
                <a:cs typeface="Arial Narrow"/>
                <a:sym typeface="Arial Narrow"/>
              </a:rPr>
              <a:t>All p</a:t>
            </a:r>
            <a:r>
              <a:rPr b="0" i="0" lang="en-US" sz="3000" u="none" cap="none" strike="noStrike">
                <a:solidFill>
                  <a:schemeClr val="dk1"/>
                </a:solidFill>
                <a:latin typeface="Arial Narrow"/>
                <a:ea typeface="Arial Narrow"/>
                <a:cs typeface="Arial Narrow"/>
                <a:sym typeface="Arial Narrow"/>
              </a:rPr>
              <a:t>lants</a:t>
            </a:r>
            <a:r>
              <a:rPr lang="en-US" sz="3000">
                <a:latin typeface="Arial Narrow"/>
                <a:ea typeface="Arial Narrow"/>
                <a:cs typeface="Arial Narrow"/>
                <a:sym typeface="Arial Narrow"/>
              </a:rPr>
              <a:t> &amp; </a:t>
            </a:r>
            <a:r>
              <a:rPr b="0" i="0" lang="en-US" sz="3000" u="none" cap="none" strike="noStrike">
                <a:solidFill>
                  <a:schemeClr val="dk1"/>
                </a:solidFill>
                <a:latin typeface="Arial Narrow"/>
                <a:ea typeface="Arial Narrow"/>
                <a:cs typeface="Arial Narrow"/>
                <a:sym typeface="Arial Narrow"/>
              </a:rPr>
              <a:t>algae and some </a:t>
            </a:r>
            <a:r>
              <a:rPr lang="en-US" sz="3000">
                <a:latin typeface="Arial Narrow"/>
                <a:ea typeface="Arial Narrow"/>
                <a:cs typeface="Arial Narrow"/>
                <a:sym typeface="Arial Narrow"/>
              </a:rPr>
              <a:t>types </a:t>
            </a:r>
            <a:r>
              <a:rPr b="0" i="0" lang="en-US" sz="3000" u="none" cap="none" strike="noStrike">
                <a:solidFill>
                  <a:schemeClr val="dk1"/>
                </a:solidFill>
                <a:latin typeface="Arial Narrow"/>
                <a:ea typeface="Arial Narrow"/>
                <a:cs typeface="Arial Narrow"/>
                <a:sym typeface="Arial Narrow"/>
              </a:rPr>
              <a:t>of bacteria. </a:t>
            </a:r>
            <a:endParaRPr sz="3000"/>
          </a:p>
        </p:txBody>
      </p:sp>
      <p:pic>
        <p:nvPicPr>
          <p:cNvPr id="200" name="Google Shape;200;p30"/>
          <p:cNvPicPr preferRelativeResize="0"/>
          <p:nvPr/>
        </p:nvPicPr>
        <p:blipFill>
          <a:blip r:embed="rId3">
            <a:alphaModFix/>
          </a:blip>
          <a:stretch>
            <a:fillRect/>
          </a:stretch>
        </p:blipFill>
        <p:spPr>
          <a:xfrm>
            <a:off x="4924350" y="1417650"/>
            <a:ext cx="4117226" cy="2347335"/>
          </a:xfrm>
          <a:prstGeom prst="rect">
            <a:avLst/>
          </a:prstGeom>
          <a:noFill/>
          <a:ln>
            <a:noFill/>
          </a:ln>
        </p:spPr>
      </p:pic>
      <p:pic>
        <p:nvPicPr>
          <p:cNvPr id="201" name="Google Shape;201;p30"/>
          <p:cNvPicPr preferRelativeResize="0"/>
          <p:nvPr/>
        </p:nvPicPr>
        <p:blipFill>
          <a:blip r:embed="rId4">
            <a:alphaModFix/>
          </a:blip>
          <a:stretch>
            <a:fillRect/>
          </a:stretch>
        </p:blipFill>
        <p:spPr>
          <a:xfrm>
            <a:off x="5833701" y="3882125"/>
            <a:ext cx="2756375" cy="2923426"/>
          </a:xfrm>
          <a:prstGeom prst="rect">
            <a:avLst/>
          </a:prstGeom>
          <a:noFill/>
          <a:ln>
            <a:noFill/>
          </a:ln>
        </p:spPr>
      </p:pic>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31"/>
          <p:cNvSpPr txBox="1"/>
          <p:nvPr>
            <p:ph type="title"/>
          </p:nvPr>
        </p:nvSpPr>
        <p:spPr>
          <a:xfrm>
            <a:off x="11700" y="274650"/>
            <a:ext cx="9144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3300"/>
              </a:buClr>
              <a:buSzPts val="4000"/>
              <a:buFont typeface="Arial Narrow"/>
              <a:buNone/>
            </a:pPr>
            <a:r>
              <a:rPr b="0" i="0" lang="en-US" sz="5400" u="sng" cap="none" strike="noStrike">
                <a:solidFill>
                  <a:srgbClr val="FF3300"/>
                </a:solidFill>
                <a:latin typeface="Arial Narrow"/>
                <a:ea typeface="Arial Narrow"/>
                <a:cs typeface="Arial Narrow"/>
                <a:sym typeface="Arial Narrow"/>
              </a:rPr>
              <a:t>HETEROTROPHS (A</a:t>
            </a:r>
            <a:r>
              <a:rPr lang="en-US" sz="5400" u="sng">
                <a:solidFill>
                  <a:srgbClr val="FF3300"/>
                </a:solidFill>
                <a:latin typeface="Arial Narrow"/>
                <a:ea typeface="Arial Narrow"/>
                <a:cs typeface="Arial Narrow"/>
                <a:sym typeface="Arial Narrow"/>
              </a:rPr>
              <a:t>KA: Consumers</a:t>
            </a:r>
            <a:endParaRPr b="0" i="0" sz="5400" u="sng" cap="none" strike="noStrike">
              <a:solidFill>
                <a:schemeClr val="dk1"/>
              </a:solidFill>
              <a:latin typeface="Comic Sans MS"/>
              <a:ea typeface="Comic Sans MS"/>
              <a:cs typeface="Comic Sans MS"/>
              <a:sym typeface="Comic Sans MS"/>
            </a:endParaRPr>
          </a:p>
        </p:txBody>
      </p:sp>
      <p:sp>
        <p:nvSpPr>
          <p:cNvPr id="207" name="Google Shape;207;p31"/>
          <p:cNvSpPr txBox="1"/>
          <p:nvPr>
            <p:ph idx="1" type="body"/>
          </p:nvPr>
        </p:nvSpPr>
        <p:spPr>
          <a:xfrm>
            <a:off x="215900" y="2128575"/>
            <a:ext cx="4455900" cy="4035300"/>
          </a:xfrm>
          <a:prstGeom prst="rect">
            <a:avLst/>
          </a:prstGeom>
          <a:noFill/>
          <a:ln>
            <a:noFill/>
          </a:ln>
        </p:spPr>
        <p:txBody>
          <a:bodyPr anchorCtr="0" anchor="t" bIns="45700" lIns="91425" spcFirstLastPara="1" rIns="91425" wrap="square" tIns="45700">
            <a:noAutofit/>
          </a:bodyPr>
          <a:lstStyle/>
          <a:p>
            <a:pPr indent="-416560" lvl="0" marL="457200" marR="0" rtl="0" algn="l">
              <a:lnSpc>
                <a:spcPct val="80000"/>
              </a:lnSpc>
              <a:spcBef>
                <a:spcPts val="592"/>
              </a:spcBef>
              <a:spcAft>
                <a:spcPts val="0"/>
              </a:spcAft>
              <a:buClr>
                <a:schemeClr val="dk1"/>
              </a:buClr>
              <a:buSzPts val="2960"/>
              <a:buFont typeface="Arial Narrow"/>
              <a:buChar char="•"/>
            </a:pPr>
            <a:r>
              <a:rPr lang="en-US" sz="2960">
                <a:latin typeface="Arial Narrow"/>
                <a:ea typeface="Arial Narrow"/>
                <a:cs typeface="Arial Narrow"/>
                <a:sym typeface="Arial Narrow"/>
              </a:rPr>
              <a:t>O</a:t>
            </a:r>
            <a:r>
              <a:rPr b="0" i="0" lang="en-US" sz="2960" u="none" cap="none" strike="noStrike">
                <a:solidFill>
                  <a:schemeClr val="dk1"/>
                </a:solidFill>
                <a:latin typeface="Arial Narrow"/>
                <a:ea typeface="Arial Narrow"/>
                <a:cs typeface="Arial Narrow"/>
                <a:sym typeface="Arial Narrow"/>
              </a:rPr>
              <a:t>btain energy to build their molecules by consuming plants or other organisms</a:t>
            </a:r>
            <a:endParaRPr/>
          </a:p>
          <a:p>
            <a:pPr indent="-285750" lvl="1" marL="742950" marR="0" rtl="0" algn="l">
              <a:lnSpc>
                <a:spcPct val="80000"/>
              </a:lnSpc>
              <a:spcBef>
                <a:spcPts val="592"/>
              </a:spcBef>
              <a:spcAft>
                <a:spcPts val="0"/>
              </a:spcAft>
              <a:buClr>
                <a:schemeClr val="dk1"/>
              </a:buClr>
              <a:buSzPts val="2960"/>
              <a:buFont typeface="Noto Sans Symbols"/>
              <a:buNone/>
            </a:pPr>
            <a:r>
              <a:t/>
            </a:r>
            <a:endParaRPr sz="2960">
              <a:latin typeface="Arial Narrow"/>
              <a:ea typeface="Arial Narrow"/>
              <a:cs typeface="Arial Narrow"/>
              <a:sym typeface="Arial Narrow"/>
            </a:endParaRPr>
          </a:p>
          <a:p>
            <a:pPr indent="-285750" lvl="1" marL="742950" marR="0" rtl="0" algn="l">
              <a:lnSpc>
                <a:spcPct val="80000"/>
              </a:lnSpc>
              <a:spcBef>
                <a:spcPts val="592"/>
              </a:spcBef>
              <a:spcAft>
                <a:spcPts val="0"/>
              </a:spcAft>
              <a:buClr>
                <a:schemeClr val="dk1"/>
              </a:buClr>
              <a:buSzPts val="2960"/>
              <a:buFont typeface="Noto Sans Symbols"/>
              <a:buNone/>
            </a:pPr>
            <a:r>
              <a:rPr lang="en-US" sz="2960">
                <a:latin typeface="Arial Narrow"/>
                <a:ea typeface="Arial Narrow"/>
                <a:cs typeface="Arial Narrow"/>
                <a:sym typeface="Arial Narrow"/>
              </a:rPr>
              <a:t>Examples</a:t>
            </a:r>
            <a:r>
              <a:rPr b="0" i="0" lang="en-US" sz="2960" u="none" cap="none" strike="noStrike">
                <a:solidFill>
                  <a:schemeClr val="dk1"/>
                </a:solidFill>
                <a:latin typeface="Arial Narrow"/>
                <a:ea typeface="Arial Narrow"/>
                <a:cs typeface="Arial Narrow"/>
                <a:sym typeface="Arial Narrow"/>
              </a:rPr>
              <a:t>: </a:t>
            </a:r>
            <a:endParaRPr/>
          </a:p>
          <a:p>
            <a:pPr indent="-285750" lvl="1" marL="742950" marR="0" rtl="0" algn="l">
              <a:lnSpc>
                <a:spcPct val="80000"/>
              </a:lnSpc>
              <a:spcBef>
                <a:spcPts val="592"/>
              </a:spcBef>
              <a:spcAft>
                <a:spcPts val="0"/>
              </a:spcAft>
              <a:buClr>
                <a:schemeClr val="dk1"/>
              </a:buClr>
              <a:buSzPts val="2960"/>
              <a:buFont typeface="Arial"/>
              <a:buChar char="–"/>
            </a:pPr>
            <a:r>
              <a:rPr lang="en-US" sz="2960">
                <a:latin typeface="Arial Narrow"/>
                <a:ea typeface="Arial Narrow"/>
                <a:cs typeface="Arial Narrow"/>
                <a:sym typeface="Arial Narrow"/>
              </a:rPr>
              <a:t>1⁰, 2⁰, etc… consumers</a:t>
            </a:r>
            <a:endParaRPr sz="2960">
              <a:latin typeface="Arial Narrow"/>
              <a:ea typeface="Arial Narrow"/>
              <a:cs typeface="Arial Narrow"/>
              <a:sym typeface="Arial Narrow"/>
            </a:endParaRPr>
          </a:p>
          <a:p>
            <a:pPr indent="-285750" lvl="1" marL="742950" marR="0" rtl="0" algn="l">
              <a:lnSpc>
                <a:spcPct val="80000"/>
              </a:lnSpc>
              <a:spcBef>
                <a:spcPts val="592"/>
              </a:spcBef>
              <a:spcAft>
                <a:spcPts val="0"/>
              </a:spcAft>
              <a:buClr>
                <a:schemeClr val="dk1"/>
              </a:buClr>
              <a:buSzPts val="2960"/>
              <a:buFont typeface="Arial Narrow"/>
              <a:buChar char="–"/>
            </a:pPr>
            <a:r>
              <a:rPr lang="en-US" sz="2960">
                <a:latin typeface="Arial Narrow"/>
                <a:ea typeface="Arial Narrow"/>
                <a:cs typeface="Arial Narrow"/>
                <a:sym typeface="Arial Narrow"/>
              </a:rPr>
              <a:t>Scavengers</a:t>
            </a:r>
            <a:endParaRPr sz="2960">
              <a:latin typeface="Arial Narrow"/>
              <a:ea typeface="Arial Narrow"/>
              <a:cs typeface="Arial Narrow"/>
              <a:sym typeface="Arial Narrow"/>
            </a:endParaRPr>
          </a:p>
          <a:p>
            <a:pPr indent="-285750" lvl="1" marL="742950" marR="0" rtl="0" algn="l">
              <a:lnSpc>
                <a:spcPct val="80000"/>
              </a:lnSpc>
              <a:spcBef>
                <a:spcPts val="592"/>
              </a:spcBef>
              <a:spcAft>
                <a:spcPts val="0"/>
              </a:spcAft>
              <a:buClr>
                <a:schemeClr val="dk1"/>
              </a:buClr>
              <a:buSzPts val="2960"/>
              <a:buFont typeface="Arial Narrow"/>
              <a:buChar char="–"/>
            </a:pPr>
            <a:r>
              <a:rPr lang="en-US" sz="2960">
                <a:latin typeface="Arial Narrow"/>
                <a:ea typeface="Arial Narrow"/>
                <a:cs typeface="Arial Narrow"/>
                <a:sym typeface="Arial Narrow"/>
              </a:rPr>
              <a:t>Decomposers</a:t>
            </a:r>
            <a:endParaRPr sz="2960">
              <a:latin typeface="Arial Narrow"/>
              <a:ea typeface="Arial Narrow"/>
              <a:cs typeface="Arial Narrow"/>
              <a:sym typeface="Arial Narrow"/>
            </a:endParaRPr>
          </a:p>
          <a:p>
            <a:pPr indent="-178435" lvl="0" marL="342900" marR="0" rtl="0" algn="l">
              <a:lnSpc>
                <a:spcPct val="80000"/>
              </a:lnSpc>
              <a:spcBef>
                <a:spcPts val="518"/>
              </a:spcBef>
              <a:spcAft>
                <a:spcPts val="0"/>
              </a:spcAft>
              <a:buClr>
                <a:schemeClr val="dk1"/>
              </a:buClr>
              <a:buSzPts val="2590"/>
              <a:buFont typeface="Arial"/>
              <a:buNone/>
            </a:pPr>
            <a:r>
              <a:t/>
            </a:r>
            <a:endParaRPr b="0" i="0" sz="2590" u="none" cap="none" strike="noStrike">
              <a:solidFill>
                <a:schemeClr val="dk1"/>
              </a:solidFill>
              <a:latin typeface="Arial Narrow"/>
              <a:ea typeface="Arial Narrow"/>
              <a:cs typeface="Arial Narrow"/>
              <a:sym typeface="Arial Narrow"/>
            </a:endParaRPr>
          </a:p>
        </p:txBody>
      </p:sp>
      <p:sp>
        <p:nvSpPr>
          <p:cNvPr descr="http://upload.wikimedia.org/wikipedia/commons/1/1c/Red_Shouldered_Hawk_portrait.jpg" id="208" name="Google Shape;208;p31"/>
          <p:cNvSpPr/>
          <p:nvPr/>
        </p:nvSpPr>
        <p:spPr>
          <a:xfrm>
            <a:off x="63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www.ferruginoushawk.org/images/feature_feha2.jpg" id="209" name="Google Shape;209;p31"/>
          <p:cNvSpPr/>
          <p:nvPr/>
        </p:nvSpPr>
        <p:spPr>
          <a:xfrm>
            <a:off x="215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10" name="Google Shape;210;p31"/>
          <p:cNvPicPr preferRelativeResize="0"/>
          <p:nvPr/>
        </p:nvPicPr>
        <p:blipFill rotWithShape="1">
          <a:blip r:embed="rId3">
            <a:alphaModFix/>
          </a:blip>
          <a:srcRect b="6041" l="0" r="0" t="0"/>
          <a:stretch/>
        </p:blipFill>
        <p:spPr>
          <a:xfrm>
            <a:off x="7213157" y="3110425"/>
            <a:ext cx="1930843" cy="1728876"/>
          </a:xfrm>
          <a:prstGeom prst="rect">
            <a:avLst/>
          </a:prstGeom>
          <a:noFill/>
          <a:ln>
            <a:noFill/>
          </a:ln>
        </p:spPr>
      </p:pic>
      <p:pic>
        <p:nvPicPr>
          <p:cNvPr id="211" name="Google Shape;211;p31"/>
          <p:cNvPicPr preferRelativeResize="0"/>
          <p:nvPr/>
        </p:nvPicPr>
        <p:blipFill>
          <a:blip r:embed="rId4">
            <a:alphaModFix/>
          </a:blip>
          <a:stretch>
            <a:fillRect/>
          </a:stretch>
        </p:blipFill>
        <p:spPr>
          <a:xfrm>
            <a:off x="5076200" y="5130786"/>
            <a:ext cx="2379099" cy="1587314"/>
          </a:xfrm>
          <a:prstGeom prst="rect">
            <a:avLst/>
          </a:prstGeom>
          <a:noFill/>
          <a:ln>
            <a:noFill/>
          </a:ln>
        </p:spPr>
      </p:pic>
      <p:pic>
        <p:nvPicPr>
          <p:cNvPr id="212" name="Google Shape;212;p31"/>
          <p:cNvPicPr preferRelativeResize="0"/>
          <p:nvPr/>
        </p:nvPicPr>
        <p:blipFill>
          <a:blip r:embed="rId5">
            <a:alphaModFix/>
          </a:blip>
          <a:stretch>
            <a:fillRect/>
          </a:stretch>
        </p:blipFill>
        <p:spPr>
          <a:xfrm>
            <a:off x="4771723" y="2128576"/>
            <a:ext cx="2221199" cy="1475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0000"/>
              </a:buClr>
              <a:buSzPts val="4400"/>
              <a:buFont typeface="Calibri"/>
              <a:buNone/>
            </a:pPr>
            <a:r>
              <a:rPr b="0" i="0" lang="en-US" sz="5400" u="sng" cap="none" strike="noStrike">
                <a:solidFill>
                  <a:srgbClr val="FF0000"/>
                </a:solidFill>
                <a:latin typeface="Calibri"/>
                <a:ea typeface="Calibri"/>
                <a:cs typeface="Calibri"/>
                <a:sym typeface="Calibri"/>
              </a:rPr>
              <a:t>SCAVENGERS</a:t>
            </a:r>
            <a:endParaRPr b="0" i="0" sz="5400" u="sng" cap="none" strike="noStrike">
              <a:solidFill>
                <a:srgbClr val="FF0000"/>
              </a:solidFill>
              <a:latin typeface="Calibri"/>
              <a:ea typeface="Calibri"/>
              <a:cs typeface="Calibri"/>
              <a:sym typeface="Calibri"/>
            </a:endParaRPr>
          </a:p>
        </p:txBody>
      </p:sp>
      <p:sp>
        <p:nvSpPr>
          <p:cNvPr id="218" name="Google Shape;218;p32"/>
          <p:cNvSpPr txBox="1"/>
          <p:nvPr>
            <p:ph idx="1" type="body"/>
          </p:nvPr>
        </p:nvSpPr>
        <p:spPr>
          <a:xfrm>
            <a:off x="457200" y="1825050"/>
            <a:ext cx="8229600" cy="4526100"/>
          </a:xfrm>
          <a:prstGeom prst="rect">
            <a:avLst/>
          </a:prstGeom>
          <a:noFill/>
          <a:ln>
            <a:noFill/>
          </a:ln>
        </p:spPr>
        <p:txBody>
          <a:bodyPr anchorCtr="0" anchor="t" bIns="45700" lIns="91425" spcFirstLastPara="1" rIns="91425" wrap="square" tIns="45700">
            <a:noAutofit/>
          </a:bodyPr>
          <a:lstStyle/>
          <a:p>
            <a:pPr indent="-368300" lvl="0" marL="342900" marR="0" rtl="0" algn="l">
              <a:spcBef>
                <a:spcPts val="0"/>
              </a:spcBef>
              <a:spcAft>
                <a:spcPts val="0"/>
              </a:spcAft>
              <a:buClr>
                <a:schemeClr val="dk1"/>
              </a:buClr>
              <a:buSzPts val="3600"/>
              <a:buFont typeface="Arial"/>
              <a:buChar char="•"/>
            </a:pPr>
            <a:r>
              <a:rPr b="0" i="0" lang="en-US" sz="3600" u="none" cap="none" strike="noStrike">
                <a:solidFill>
                  <a:schemeClr val="dk1"/>
                </a:solidFill>
                <a:latin typeface="Calibri"/>
                <a:ea typeface="Calibri"/>
                <a:cs typeface="Calibri"/>
                <a:sym typeface="Calibri"/>
              </a:rPr>
              <a:t>Start the decomposition process by finding </a:t>
            </a:r>
            <a:r>
              <a:rPr lang="en-US" sz="3600"/>
              <a:t>consuming</a:t>
            </a:r>
            <a:r>
              <a:rPr lang="en-US" sz="3600"/>
              <a:t> carcasses of other animals that have been killed.</a:t>
            </a:r>
            <a:endParaRPr sz="3600"/>
          </a:p>
          <a:p>
            <a:pPr indent="-336550" lvl="1" marL="742950" marR="0" rtl="0" algn="l">
              <a:spcBef>
                <a:spcPts val="560"/>
              </a:spcBef>
              <a:spcAft>
                <a:spcPts val="0"/>
              </a:spcAft>
              <a:buClr>
                <a:schemeClr val="dk1"/>
              </a:buClr>
              <a:buSzPts val="3600"/>
              <a:buFont typeface="Arial"/>
              <a:buChar char="–"/>
            </a:pPr>
            <a:r>
              <a:rPr lang="en-US" sz="3600"/>
              <a:t>For Example:</a:t>
            </a:r>
            <a:r>
              <a:rPr b="0" i="0" lang="en-US" sz="3600" u="none" cap="none" strike="noStrike">
                <a:solidFill>
                  <a:schemeClr val="dk1"/>
                </a:solidFill>
                <a:latin typeface="Calibri"/>
                <a:ea typeface="Calibri"/>
                <a:cs typeface="Calibri"/>
                <a:sym typeface="Calibri"/>
              </a:rPr>
              <a:t>  Hyenas, Crabs, Vultures.</a:t>
            </a:r>
            <a:endParaRPr b="0" i="0" sz="3600" u="none" cap="none" strike="noStrike">
              <a:solidFill>
                <a:schemeClr val="dk1"/>
              </a:solidFill>
              <a:latin typeface="Calibri"/>
              <a:ea typeface="Calibri"/>
              <a:cs typeface="Calibri"/>
              <a:sym typeface="Calibri"/>
            </a:endParaRPr>
          </a:p>
        </p:txBody>
      </p:sp>
      <p:sp>
        <p:nvSpPr>
          <p:cNvPr descr="data:image/jpeg;base64,/9j/4AAQSkZJRgABAQAAAQABAAD/2wCEAAkGBhQSERQUEhMWFBUUGBgYFxcVFxUYFxcYFxQXFRYXFRcXHCYeGBojHBUXHy8gIycpLCwsFR4xNTAqNSYrLCkBCQoKDgwOGg8PGikkHCQsKSwsLCwsKSwsKSwsLCkpKSkpKSwpLCwpKSwpLCwpKSksLCksLCwsLCwsLCwsLCwsLP/AABEIAMIBAwMBIgACEQEDEQH/xAAbAAACAwEBAQAAAAAAAAAAAAAEBQIDBgABB//EADgQAAEDAgQEBAUEAQQDAQEAAAEAAhEDIQQSMUEFUWFxIoGR8AYTobHBMtHh8UIUUmKCIzNyNCT/xAAZAQADAQEBAAAAAAAAAAAAAAABAgMABAX/xAAhEQACAgIDAQADAQAAAAAAAAAAAQIRITEDEkFREzJCIv/aAAwDAQACEQMRAD8A0TYCiXtJ2Q9BhJJKubQi68o9KixlC6oxOGJKLw7LSVY2mSYAm6KyK8AlOiSp/KAN0bxGoKIECXH0FtO6BwvExU8L2AG4BHPQKn42J+Q7EmdFLDUrXV9HDgG/vkiDQBUSxVaFQ8HZGChNgpDDALAKaFIxJVzacri1TaETHOdAsELlvdFNcFRU1Ssx66iFeymAFGmFIomKH0p0VGIJpgujTZMKYhKPiLHZWhouXOER0N/280YpuVGk0lY6wzw5gAAzGY5Ws4noDbzVD8MQg+HV/CBd2USR/i3/AOnaEidNB12a/NL2yLnc/wA6eQXVycaZzQm0D5LIGqTMKeIDgdVJpXHo6tldKk4lXPpwiGiFCrUCNGBTSupuao18Y0BDUsVm0Q0YlUAXtSg2JUWMIU3UyQswFTUNWoyZVhBlXvZIQCCigq3Ng2RXyyEO5wbqjkwM7MuRP+oauWoUto4luivISZrIcmOFdzTswQHkmAnbCKFLMdToN/RBcMwmZ4MWQHxTji4kNJEWAiNO/vqr8UaVsjySt0JuJcSzvOt9yDBvYjkfdkIMefD/ALpFuesEHe/45JNjcac0vcYA7T3kEepCjQxIcIBdzEEOGuoIHvkqkzc8Px2djZO34/j6I8zFlkuHYzK4DZwaJNokgX6wA1aTCVswI3B+kSoTh6isJ+MMwzyApyTdVsdZDVuKtpnxEXUC4we1CYjFgAyQELxD4hYGeEySNAsTxTiznOiZnW/VK5Dxg2bPDcRbaXa6eoH5TXDMBvK+Z4bEuIE25fdOMBxt7TDtNfXQIKX0Lh8PolJjd0Diql4CzVDi1V75H6Rr2tN/MdkXxDiORgzWcZEEwdumtx5qkU5aJyfXYbiOI5Inrbf+AssOLCpiS54LmMMAyWid4kR79VeP4nmORrqhe8gaiRGpIIjQHbdQq1Dh4o5T0ALb7gw7Ukbgru4+NRRxzn2ZrG8WDj4WgAHSS6/S31TXhuLdMvfDdmtBv0JuT5FYjh4c1xe+s6m10ASBM7CNDrtdaPAcVpz/AOxoI1BAn/sDoe89kRDR1iH3AgdbfRUl4aVRhMe15OSXf8r/AEsB6Lx+FLnSVy8y9OnheKCTWlV1GFW04aFPPK50XF1fAZguwuHyCITB7wAhnSiwHtTReMmF7T6qx7oFkAghbBXnzFCq8yosEI2LRJzUkr03GpB0WjpsEXQOKo5nLIIK3Dheq75cLlshsDFUPR2GZCUYauDomoHhkFMhGP8Agb/1GNis58QumbA9wZ+q0nD6sUJWe4lVBJDfE4/4gT9N11xwqOZ5dnz7EgPLmjwgfqJaGm2kTt+UpZjMjhleb7G45Db7LVYzh1RznZnEkC8gBrQZABItJg2ubabpYOBtYwOdDnOJgHkIlx0gXH82T19Es0nCKHzKczm5d/P3ZH4XMC2TBH76R2PPZUfDIIbDSIHTSP8Aa4fY3TTFlrGzYna5/b3CRsdKyzimLaWZc0FwIECTOmn5WUbgM0jO57z/AJTYbanWET8upWJyTfX9gUww3CywRG3369fUrnkkzqjaVC2jwwiJuBYATczqfe6V1MIW1GBzTcGbTc6D0P1Wqq0i3/jrpBJGlp0slzsMHVR01BuT3JRUUFyYvw/DXFuVwNwSCNuXvovaTXU3ZiMxcIh3Tdv+7fqtKMOIt9QfodQhsRhJt3v5yLflbqjdizgHGGwRTgEXg/qnpOyt4hj8wJIa18QHQHAjlOn7hKBwoXcfC4XBA6kQf9wsrGFxsXNFtcvhI981SL66JSjYpwMO4hny/La5odpaSACQNIJzadVL4twRdDmONQC12kODTe9vEBz2t3J3DuCvbifmCpAP6XZZaebXixAPQnTdW8aq12VR8ypTdTn/AAMAgjQ3zHvHluuu1RxvZb8O/DDXtbV/UbSCTp0knQjTqtjTwNMifkseY1LGg/j890q+HMVT+WPlGY0Gota3PtvPRHVW05LgMrjy0nsTAMJGEtqZp/QGAcsv7flCVuJtablX1H+GZM/8iZ9LhZnj+N/8kcud/wAqHLovxbNRTqNIldScDoshS4oQCL6I/h/HGghpK5WjpHs3UivXVWkSOUqt9eBKUxbYBV07obEY9oGqpHFmBk5gtTNZdi3iRCFxmOayJKQcV+JgLDdZPHcaqGQPEOqpGH0Dfw+iP4w1wGUggpfieJll59V83ZTryIc5oPVX4hlbLlLzbmVXpFYTEt/DcDirj/kF6sGw1I/9i5DqhsmspFwdCe4PFGwiVczh4nRE4bCAFSCxy2sP9OIHkJ16tSGviHGGtIaSbjfzAu7tonVYTRIGovf3CQvpwZ1NiTufQXXVF2cslRbUZLSGszEC2fQuNszo2Amw5a7JVxfAMMEnMG6xYE63i+swNpTZ2Ka8hmYjLctAuRze4wAJtySuphHVqoZTaIbBDrFsnWJubD9WlzE6p3oCWQ74VwYLS5zTbeMo7EOCJ4lTzvyt0HK0dU4+RkYGWmNv40Chh8KAD63Ez2XPKVukdEI1lgNCgKYIAudLxfedTN9OqprV8skkG9h5E+qZYjDwBF99OuyV1MKCWvM/vMx2gHfmEUgtgtJjqkk2GvPWee879FW2jlqH79zIP1HqmJMCws61tvcH6Iai8A3E5p76XM+qagWX1WkNnWNukXv1mVVWB1Gh1Fo+iLDj3vr6wb+/VcME50BgsLnUCwiOkoVRrFlWTubbzvpb6qgskjfeB31HXoLpmMC5tnec6enuPVU1WEDWAeo02kmCPqj1YOyPOH44tJEmOhCH+IOGtqMzSJG8XHo1SY0B13AT1IHfqjqZAEE++hG6aLrYko3oTfCr81i4bhonKLakzH4WvrVmgCcsmxhwcD3WZw9IUq+ZpJDubSQPOTH0TXFcTccsOygTMRB5RbXsr1aOfTGWIxDWgNbbtER2/hYLjnFga5F/NOcdjmiXEy7S3uyxvFaBz5rxzK5OWXh1cMPRpTrA91ViYF9P6SzDViN/NV4vFOOqidHUZ4X4me0RtouxvxRW0A13SJk2sjZmASEbA4geP4nXdGZ8RpCpFSo4frJnqp4zCkzFwEHRzA7hUvAvVBwrmIeb7FXUcYIuL6yhDQLgvf8ATkWIskdFKGBxMmyjiRmbyQWIJaJBSp3HKjT05JowctE5zjHZZUwtSSuXD4g5tXK9T+Ebh9Pt1KiYlSNP1UXFxjkrA665C4VREC6ArYMNJLWjyBJHTW3oiGYm91aXck0Z9ScoWL8HgdXQLm+a8xpvczzTXD07km520EfuVAPhsEAdl5SxnTQW0uqzmmsCQjnJZTAcYtrpY6czKYijkEyZi17TpPL2UAyuGszaW6WsdiVkviP4/Y14h9miP1HMdL6aao8cLDORr34htNr3PH6Rp1Nvykj+JteXB3Mlo+sj8ystS+OG1ppuJBI8Jnf/AGmNLIjhdYVCDP2Hc+npbzs4qqIqTux410yDIkD8XB6X9FXRf4pMeQ1kDl0P0IUMRWyui1uWok6QeR+3dUUsSB/lHS94JjaOd+w7r1H7BzawN29r9hAPqPVeVuIFlp/UDMGxM2HmNf7QbsaHcgRewFpOna59Qk/xTxHI3KIaYtE7aX1HraNynUaYrlg0WJ4qytAMSNXGdNukfeVZQxFPLlOWZi48R310nty2XyjC8bq5w1jwHG5c9wa2wJhznWFgYFydAJUW/E9YHx+IT/jrPOLH+lSiSZ9WqBuw+ot3/lVVK2zrH3/F1mvh7j76hOfxSLG94tfqnGIxN4+5vpFjNwoSjReMrI48zlIJDmmxAE9iPyFFnEcrod+rkJj+T1VFevDxO435je6U4wOBzRPLr+QkU2lQXBN2OcXSD2yCUqrssWnyRnCcZmboY9Sp8Uw4jM2x97qU43krGVYMvVljr6df2UcVWIh0SPcIjFsDtfX3oh8MQ5uVwtp/KVKyrlRLDOzidJtCuNONwl9GiabuYROJY46SCg1nBkyutjsms9VEcVpm513QFQuuHglVnh5OgTqK9Fcn4afC12OiIKMGEaQRssjh8O+k4ELQYHiYMAmISuK8CmwLH8NkxMJPW4JU1F+62/ymvnQ2QDqThaLJoycRJRU9mJdgHgwWrltM7N6cnmuVfzEvwH0VlbZesddJqONI11VlXEuOi5iw0bUEm6IGNAFlm8QXi6uwmNtdYI1q47qh8JUkOPX6e5SysHONtEx4Y1wBB2v3GhH0WrIrdDTEYY1KGkHQWEDMInTWPza6+OfEPCctV3QkCTYidtpX2/NFOBHM94+1lluIcNp1pNrE2JHQ3HY73v3Xbx4OadM+YUWVKz87iXOkS95LnWgNAcZ6DsFuvhzhzmOk7AzH2mO/qEdT4SymyIb4j4QIOhBn6ekooEU85sBFiCLjuOo0/aS7l4Ko4sW8Vxnjy8uvXpogKpNr+/YVT3l9STYEmJtb37siqjARYhXiiTKKOIII96mURxjAfMDHGxNovsbb3N/qEqoy18m/UJ58/M0Ac5HST+/vdLPAYnz7HcHcXnIDaPtMd4VNHh75/S4u2ERHWFvC0CpldFyRpzNiIvb90RVOSY779x3Qv01eEPhrhIYwA6xeRG8xz2TPiODhwJ8j5ix+mqX4TEuMufIM+GAYmbbafT7oniWNJiIHManrcfiOwU2h06FvEHiRoCOXTkiKmFFSnM3Avz73QJb4o1F3EnmTMev3R+DxjYgqKK2KKeJdTqQRb3cJ3UxAc20XS3iuBMZ23HvVDUa5aFJ3HBVJSVgfFvA6xseWyVUHkunSU7xwzMP5/CQ0adjzF0YoLYzp0pGqlWxIbF597qOHxOUc9+q6rWkEZb9dlqs10ejFA6gXRFGm3bdJKlJ0wQjuHlzZtI0SONDp2HVqIcCIS8cOIuNEe2uRvY84hetkXtBQ0YtwdV7BCmziAJyusVdRIOsJfxLBwczfunQtphTqQlclf+oO8Fcj1NZ9GxOHBMgKbGtiDqveKP8AlCQJWfrYtz3S2QFEJomYURcyEBUwQBsiMFUOUSVHEnksY9pVWtXuExH/AJOh++yoHDnOgo+vgMjQRqsBq0G4ewAMuMyLxM8/67cl7icHmcSI2MDSSZn1+yEoVgLm8nfabAWHQJphmf8AjcQZtb1k7dl0KWMEKzkzNbGB9d15bSAEjQWHa/Ua/RU4xs03PqZssQ1o/U7me2g8+6poYcl7myD4vEexyjtukvxXxGHPMmGEU2AT4YBL3RpJnVWgryxZusEWvBMz5C8D/wCjqrDVbvolvD+I0nMzyYFiIjQe/Ve4viNNrC8WAEAGNY6FdcWkczyGOxNORnFuhuP4TCsIhzSCwj1/lYN3HC8i0D3K0fwviJYWEyHBr4J0JNwO4+3VLKnoKdFvGMTmAc2xH3gAzzTXhuIFVoMjONbzoIg7JNxKjlcTFnDxD+/JH/DtPwuMR+e4UXgrsvxGPIdECYsBqNfprr15leGqSZdM67abd/VXY5zWS4na34lLcLULnHqdDqDpIvopt0jJWwokTJ9yvHsgmDBOhUXPH3sp0G5gALb++ik9UUQxYCaZkXi4/ZZfFPAJi3QjRaloDGRePP78lncdTkkgXW5CnG8kKfiY4cwUJg8LGVxEi4KYYSibgGF5QYYImx0jY7j6IRDJi44eHkbc+iKwdEk27Ef7h+6pxQLXE+fY/srG4uRIOWNf4TA2FVKLQ7xDS89NAoVMs+SBZxIkxYxb9wiGO9PqO6V5GWAbGmNJ/CJ4a98S7TlyQ+JdA5/hV0a8tsTPdKgvI3w5AOtj9FLG+JsDVZ9uOLDe6aYfGZoMd0yToD2IakgkLk/q4NpJPNcmyL2PpAxTKhjUKGL4cxzYbYpVw54DiBzTunSEyuYqBUeFECxQ1HCkOuU6NQNOqBqUiXF2yxg/DnK1XO8W1kHSrnLfRWsxRLSIP2Qo1geMaAYaRmGn1RfAsYXEsLiJFg3tzAn7IPDUMhLnRJO/0CNpZWuzA/b8+/xSOGSloX4duWrUFzcwdNSHalYL4sZ//TlfJp1BNrQQTJHIg37OPNfSOIUySXtmHCJtOaNRH5H+KyXGcA2s3I8knUO/zDjJkZR5R25Ajsic8snz8MFIvDXEgmBPQkfYlU4p+emBMX9/hM8ZwDI65J11EEwlvyAbSZLjExpbX+FSyZXQwTGiXOzf8Zgeae/DdY5nu52A7chO0oZnwzLZLiB0aYPneLe7GGuBwraTbOANpkHQ9fNNYAzE0jkPPnt9fPzRfCa7QwTuBvr22QtS9rkxE6DU8jCtp1AwASdovPS039EkhkdxvESQwb66X7bf0veHYfLcgKuoyXS6/Xn3RdOr4Cd1zPLK6QBXd4pnSD5Jhg7i1jyQbiJuLGQi8JUAIH127E80LyFDB+IGUhI8VR8R5fSExfYE6odjfCZHNNVoCdMowrYmUDRc6fDrqB1TinSOQpa0CAdxuEtUVTsr4lQdIDhDoseYKzjqhpVCx/6TbyWj4viiQ3NqBEhLX4b57BHiINyRBHnuFWIrsVYmrD7aagprh8RmGt4CDGBkQdROq9whyCI9/slkk0NG0wnGYkDod769VTTqWNkPiKmbyU8LiI1IKSsDXkjUquA/dG8NxFuajiADqLd7qrDNy6JotULK7HzMS2N1yWfNIsuWs1I+mYXChpJR+yroNhviUy8HRcpcqfhZKhjyQ2GqytigLSq8QbCFjEsEy0FGVHZRZDUnwOqvwsuMFAwAQT+rXZWYVp0n6kR6RKKrcOBdYrjgrp7EoFxDcjpmek6b3vr0HRJ8acpzNdA5mBEmSDyt/a1VLCiIIHU7oDivw3TrAhzYJt7H1XRCbRzyiYTH0mVjlZBdEnJd1xF48/VZxmA+VVdncGtBNzEkzFmzNtdITzifwyzDPJBc0tuDmdqII0HSfTVJncLAAJeHkmS65trrP4V+6JdcDTD4igAYqtnS5ymLjWOd+fmTE6uIaTIew5otJiYvPiuD+UpOCZEWnmZG+hA+/VSw3C26kAnpp9UHNIyixthasklt9NyQP+x292XtQjMQ4BxPp/as4dR5iNdPeq9+WJJOvmoSm2UikgfFvuBN4vEBTGJhsEbTP3H3Xj6K5zhEG/Kf3SXWxtl9JuYdCjGWEIemQG2Xj3xHXVGK9A34enFQQNibphksANUuoNBItb880eakuDTyB/pXiibZTxJ/y6fn/aRYGqXl238FMPijEQzL0Wc4LivFff1SSRaDwO8RRFQgHv1hCMwRpvcJljhI5+XVF/PlsixDt+U/yjq1EOZfUadbLJ4D6L6OHbNjmzAWPPmlXEI+UHNtBII5EGEypYOBnm89t1TxKiPl9XSbaERqsYQZ7D8KyiySqMNoQiabZGtytIyyHVTDf3UMN4h22QOJxTv0nQBdwyr4lksWZyV0OmVLCwK5QFZcgE+oYnEHLDbqnh+FqumbL0VgdLKNXFlrJBuuUsUVaGV4zlW1MQC/KOSV/LqPOY3VmNwrm5Xt2WMM2UCDMphhqiU4fHy26IDjI5FYwwZiL3XtXHACN1ClSvcqFSk0+qxgrDVjr9dfTqiaVYExv9pQQqBoF0Tg64zCAb2Twbuic4qhN8XYHMMwiIg918lxwdTPhBvMdL/ay+88W4WKtNzYlfJuPcMc0m36SfQ6q5zi3A4VznX5z9brVcO4cyWyNbevsLK4Cq4aFaz4fGZ4md/slrIbJ1sKGTCTudGyecXqiD/SQF4BuAhIyJw4nYDnqoOpidlMVJsF6aXvRbYNHCrESrWkOiCl2KJMXKJ4eyNTH5TxdAYbg2hriPLquLiagjX8dFB1QzACKw1B0SYnbT6q6JiX4jBPv6eaz+GoFgLgtlxTCNc2SP4O31+6V4vAZWEjlP0UpWXjQswONkRuY+qfm9N20XWT4c6KoHUDyWvpMmY5XnrJC1DWL6NcEnfXshcY4Pba0RblOqvFJtN8f7rEcjqEI+mQTNxmMjkEBkLatPIOoVba9iY/tW4t1j0Q1ASNUN5BrAJXqulW4F/iRtahbS30lQw9DLdUTTRPq0yx1STK5DvaZK5JQ9n0mji3NEEWRVN+dsFV/wCrZJYblQPhXIdA5oODQArMYQaZsk5xoIE2hEPxGZsArGI4ZzQANVfTrmYGiBovuZshBjSHdljGkbXIN17Wxe0JM3iLir2UnOOYlYwyo0sztUa9uRzCDukgxRDolE1qplt9x31WQJaNdQrSAR5rK/F3Bs4c5o1F452TihiHNc4HoRZSNbNI+hXZF2jjkqZ8axVM06paBoJ7p/wPigLcw21HXey0PFfhanVfnb4XjUDdYvH4J1CoTENJgj890KoUb4+s14LmGZNxIsd0BSpE6fafsvGYsO8QvzjVHYasCNwewshhhOp4WQP5VFakSY1jomLiI1KhTw8uuCR0ifO6JgWlw2eQ7n3KJOH2bc7wLIiBmytb9fsjsPRhummxNvVFIzA6eHDYnU8z/CuqMDWkT4uxjojXxF++k/ylvEZcDFo5kj7lM5UsGirYIKma2l78u6C4iyWvEgbD0uvaLHidzsrca4GRGoBHcj6qMZf5tlmv9YMbRw5bVbNoI9PZWsNMMpuvr+BZLamEdUeIgRCnxfiGVpB/yt+EylZmvh5intfTLjqND9kvp4iQXTr9wjqDwaWliISLAYsEua611th0Rx24Cp4aI10CvxNMOcI3XtKjlkCDy6o3gFZC64MWAixB5qtzpaSQFbFhmN0Hjq2URqOaCdheBdVrCTEhchXOuuVupDsfQ2l5qyGprRcSfFsrH0twvGGof8V553EKpBPRE0KB8lWKYAuFeBAF1gg2OYQbKs4awciqjwNVXVrRuIKwCkvM+EI7D4jw3OiAa8g2Vxogg8ysE9qcQaDzV2FxJe9pBiCFTheHmII80SGBvhAEneVhWrRpMbU3G0X7qyjiMzRJ+yhR8TI5gT5CF5TYKfbsFa6d+EatFj2gnNGnK3rZKPiLgDcSw5f1bH3snIxDXi22v9FV/MLSL292Vk7RFqmfK+G8JfSe5j5zAwdfKFpKXCRq5aPj/D2kfMAEjWB7ukQqCInXmY9lagEXFrJbyvO6AqYkuMAkA9IPqCiKjAw3t01/pCPpBz7eG+yDMGUnZGxMk7lMaLw2Addxr+bpc7FWOUSRY31VOGwZqPa920zqtYasdsl4jNG4y28ghsU4Awb8jueh7IqoBTAygEXuDB0WexOIL3jKYuJvqATqllKsIeMfRhSZ+qRpMfj90DXcIafcAmwRzW3Iv7C8xNEbDQGJ99FtoIG6iGAOvN9OvRJ+MUgWXvv6p5izmI20+iUcSIGojn192QChdhXF1HKba367JPRpAvM89U1w9ex0iPqrHtApHwCSZB6JosMlkV4EjMQdt1Jr5MhQwhEuPJeVQZdCzybQbRpyLR5lCY6l4oH7LsM4jUeaGrVy517xomSFbInBdVyJdiwuRyLg+iNKaUR4QuXLiOsB4johmnwrlywSuv8Ao980E83HvmuXLAGNP9Cvp7Llyxhg7RCVwuXLGGnDHHK3ummIaMpsuXKsdEHsAwB8aLxi8XI8f6m5P2J4z/8AOex+yy2HYI0GgXi5dK0c72V4r9MpO15gXK9XJGEJ4P8Aq/6j7lPaQ/C5cgh2e8VPhWXYPED/AMly5Q/sv/A+w/7/AHXr/wBX/X8LlyutEXsQ8RN29kvxhlpnkuXKT2yi0hJww+I9imD/ANTuxXLk7MhZR/U7yV7dFy5EBc4eEoKPGey8XJhAd4uVy5cmFP/Z" id="219" name="Google Shape;219;p32"/>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www.underwater.org/mermaid/tanzania/images/vulture1-800.jpg" id="220" name="Google Shape;220;p32"/>
          <p:cNvSpPr/>
          <p:nvPr/>
        </p:nvSpPr>
        <p:spPr>
          <a:xfrm>
            <a:off x="63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21" name="Google Shape;221;p32"/>
          <p:cNvPicPr preferRelativeResize="0"/>
          <p:nvPr/>
        </p:nvPicPr>
        <p:blipFill>
          <a:blip r:embed="rId3">
            <a:alphaModFix/>
          </a:blip>
          <a:stretch>
            <a:fillRect/>
          </a:stretch>
        </p:blipFill>
        <p:spPr>
          <a:xfrm>
            <a:off x="0" y="-18912"/>
            <a:ext cx="1730125" cy="1730125"/>
          </a:xfrm>
          <a:prstGeom prst="rect">
            <a:avLst/>
          </a:prstGeom>
          <a:noFill/>
          <a:ln>
            <a:noFill/>
          </a:ln>
        </p:spPr>
      </p:pic>
      <p:pic>
        <p:nvPicPr>
          <p:cNvPr id="222" name="Google Shape;222;p32"/>
          <p:cNvPicPr preferRelativeResize="0"/>
          <p:nvPr/>
        </p:nvPicPr>
        <p:blipFill>
          <a:blip r:embed="rId4">
            <a:alphaModFix/>
          </a:blip>
          <a:stretch>
            <a:fillRect/>
          </a:stretch>
        </p:blipFill>
        <p:spPr>
          <a:xfrm>
            <a:off x="0" y="4701926"/>
            <a:ext cx="3232476" cy="2156076"/>
          </a:xfrm>
          <a:prstGeom prst="rect">
            <a:avLst/>
          </a:prstGeom>
          <a:noFill/>
          <a:ln>
            <a:noFill/>
          </a:ln>
        </p:spPr>
      </p:pic>
      <p:pic>
        <p:nvPicPr>
          <p:cNvPr id="223" name="Google Shape;223;p32"/>
          <p:cNvPicPr preferRelativeResize="0"/>
          <p:nvPr/>
        </p:nvPicPr>
        <p:blipFill>
          <a:blip r:embed="rId5">
            <a:alphaModFix/>
          </a:blip>
          <a:stretch>
            <a:fillRect/>
          </a:stretch>
        </p:blipFill>
        <p:spPr>
          <a:xfrm>
            <a:off x="5911525" y="4699458"/>
            <a:ext cx="3232475" cy="21490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33"/>
          <p:cNvSpPr txBox="1"/>
          <p:nvPr>
            <p:ph type="title"/>
          </p:nvPr>
        </p:nvSpPr>
        <p:spPr>
          <a:xfrm>
            <a:off x="457200" y="89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0000"/>
              </a:buClr>
              <a:buSzPts val="4400"/>
              <a:buFont typeface="Calibri"/>
              <a:buNone/>
            </a:pPr>
            <a:r>
              <a:rPr lang="en-US" sz="5600" u="sng">
                <a:solidFill>
                  <a:srgbClr val="FF0000"/>
                </a:solidFill>
              </a:rPr>
              <a:t>Decomposers/Detritivores</a:t>
            </a:r>
            <a:endParaRPr b="0" i="0" sz="5600" u="sng" cap="none" strike="noStrike">
              <a:solidFill>
                <a:srgbClr val="FF0000"/>
              </a:solidFill>
              <a:latin typeface="Calibri"/>
              <a:ea typeface="Calibri"/>
              <a:cs typeface="Calibri"/>
              <a:sym typeface="Calibri"/>
            </a:endParaRPr>
          </a:p>
        </p:txBody>
      </p:sp>
      <p:sp>
        <p:nvSpPr>
          <p:cNvPr id="229" name="Google Shape;229;p33"/>
          <p:cNvSpPr txBox="1"/>
          <p:nvPr>
            <p:ph idx="1" type="body"/>
          </p:nvPr>
        </p:nvSpPr>
        <p:spPr>
          <a:xfrm>
            <a:off x="533400" y="1166013"/>
            <a:ext cx="4038600" cy="4526100"/>
          </a:xfrm>
          <a:prstGeom prst="rect">
            <a:avLst/>
          </a:prstGeom>
          <a:noFill/>
          <a:ln>
            <a:noFill/>
          </a:ln>
        </p:spPr>
        <p:txBody>
          <a:bodyPr anchorCtr="0" anchor="t" bIns="45700" lIns="91425" spcFirstLastPara="1" rIns="91425" wrap="square" tIns="45700">
            <a:noAutofit/>
          </a:bodyPr>
          <a:lstStyle/>
          <a:p>
            <a:pPr indent="-393700" lvl="0" marL="457200" marR="0" rtl="0" algn="l">
              <a:spcBef>
                <a:spcPts val="560"/>
              </a:spcBef>
              <a:spcAft>
                <a:spcPts val="0"/>
              </a:spcAft>
              <a:buSzPts val="2600"/>
              <a:buChar char="•"/>
            </a:pPr>
            <a:r>
              <a:rPr b="1" lang="en-US" sz="2600" u="sng">
                <a:solidFill>
                  <a:srgbClr val="FF0000"/>
                </a:solidFill>
              </a:rPr>
              <a:t>Decomposers </a:t>
            </a:r>
            <a:r>
              <a:rPr lang="en-US" sz="2600"/>
              <a:t>feed by chemically breaking</a:t>
            </a:r>
            <a:r>
              <a:rPr lang="en-US" sz="2600">
                <a:highlight>
                  <a:srgbClr val="FFFF00"/>
                </a:highlight>
              </a:rPr>
              <a:t> </a:t>
            </a:r>
            <a:r>
              <a:rPr lang="en-US" sz="2600"/>
              <a:t>down organic matter (they don’t have mouths to consume with) into detritus.</a:t>
            </a:r>
            <a:endParaRPr sz="2600"/>
          </a:p>
          <a:p>
            <a:pPr indent="0" lvl="0" marL="457200" marR="0" rtl="0" algn="l">
              <a:spcBef>
                <a:spcPts val="560"/>
              </a:spcBef>
              <a:spcAft>
                <a:spcPts val="0"/>
              </a:spcAft>
              <a:buNone/>
            </a:pPr>
            <a:r>
              <a:t/>
            </a:r>
            <a:endParaRPr sz="2600"/>
          </a:p>
          <a:p>
            <a:pPr indent="-393700" lvl="0" marL="457200" marR="0" rtl="0" algn="l">
              <a:spcBef>
                <a:spcPts val="560"/>
              </a:spcBef>
              <a:spcAft>
                <a:spcPts val="0"/>
              </a:spcAft>
              <a:buSzPts val="2600"/>
              <a:buChar char="•"/>
            </a:pPr>
            <a:r>
              <a:rPr b="1" lang="en-US" sz="2600" u="sng">
                <a:solidFill>
                  <a:srgbClr val="FF0000"/>
                </a:solidFill>
              </a:rPr>
              <a:t>Detritus </a:t>
            </a:r>
            <a:r>
              <a:rPr lang="en-US" sz="2600"/>
              <a:t>are small pieces of decomposing plant and animal remains. These in turn are feed on by </a:t>
            </a:r>
            <a:r>
              <a:rPr b="1" lang="en-US" sz="2600" u="sng">
                <a:solidFill>
                  <a:srgbClr val="FF0000"/>
                </a:solidFill>
              </a:rPr>
              <a:t>Detritivores</a:t>
            </a:r>
            <a:r>
              <a:rPr lang="en-US" sz="2600"/>
              <a:t>.</a:t>
            </a:r>
            <a:endParaRPr sz="2600"/>
          </a:p>
          <a:p>
            <a:pPr indent="0" lvl="0" marL="0" marR="0" rtl="0" algn="l">
              <a:spcBef>
                <a:spcPts val="56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30" name="Google Shape;230;p33"/>
          <p:cNvSpPr txBox="1"/>
          <p:nvPr/>
        </p:nvSpPr>
        <p:spPr>
          <a:xfrm>
            <a:off x="4736450" y="2982500"/>
            <a:ext cx="4193700" cy="5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FF0000"/>
                </a:solidFill>
              </a:rPr>
              <a:t>Decomposer </a:t>
            </a:r>
            <a:r>
              <a:rPr lang="en-US" sz="1800"/>
              <a:t>examples include bacteria and fungi.</a:t>
            </a:r>
            <a:endParaRPr sz="1800"/>
          </a:p>
        </p:txBody>
      </p:sp>
      <p:sp>
        <p:nvSpPr>
          <p:cNvPr id="231" name="Google Shape;231;p33"/>
          <p:cNvSpPr txBox="1"/>
          <p:nvPr/>
        </p:nvSpPr>
        <p:spPr>
          <a:xfrm>
            <a:off x="4950300" y="5910175"/>
            <a:ext cx="4193700" cy="5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FF0000"/>
                </a:solidFill>
              </a:rPr>
              <a:t>Detritivore </a:t>
            </a:r>
            <a:r>
              <a:rPr lang="en-US" sz="1800"/>
              <a:t>examples include earthworms, snails, shrimp, mites and crabs.</a:t>
            </a:r>
            <a:endParaRPr sz="1800"/>
          </a:p>
        </p:txBody>
      </p:sp>
      <p:pic>
        <p:nvPicPr>
          <p:cNvPr id="232" name="Google Shape;232;p33"/>
          <p:cNvPicPr preferRelativeResize="0"/>
          <p:nvPr/>
        </p:nvPicPr>
        <p:blipFill>
          <a:blip r:embed="rId3">
            <a:alphaModFix/>
          </a:blip>
          <a:stretch>
            <a:fillRect/>
          </a:stretch>
        </p:blipFill>
        <p:spPr>
          <a:xfrm>
            <a:off x="4897075" y="1376189"/>
            <a:ext cx="1430525" cy="1462775"/>
          </a:xfrm>
          <a:prstGeom prst="rect">
            <a:avLst/>
          </a:prstGeom>
          <a:noFill/>
          <a:ln>
            <a:noFill/>
          </a:ln>
        </p:spPr>
      </p:pic>
      <p:pic>
        <p:nvPicPr>
          <p:cNvPr id="233" name="Google Shape;233;p33"/>
          <p:cNvPicPr preferRelativeResize="0"/>
          <p:nvPr/>
        </p:nvPicPr>
        <p:blipFill>
          <a:blip r:embed="rId4">
            <a:alphaModFix/>
          </a:blip>
          <a:stretch>
            <a:fillRect/>
          </a:stretch>
        </p:blipFill>
        <p:spPr>
          <a:xfrm>
            <a:off x="6771100" y="1376187"/>
            <a:ext cx="2159043" cy="1462774"/>
          </a:xfrm>
          <a:prstGeom prst="rect">
            <a:avLst/>
          </a:prstGeom>
          <a:noFill/>
          <a:ln>
            <a:noFill/>
          </a:ln>
        </p:spPr>
      </p:pic>
      <p:pic>
        <p:nvPicPr>
          <p:cNvPr id="234" name="Google Shape;234;p33"/>
          <p:cNvPicPr preferRelativeResize="0"/>
          <p:nvPr/>
        </p:nvPicPr>
        <p:blipFill>
          <a:blip r:embed="rId5">
            <a:alphaModFix/>
          </a:blip>
          <a:stretch>
            <a:fillRect/>
          </a:stretch>
        </p:blipFill>
        <p:spPr>
          <a:xfrm>
            <a:off x="4950299" y="4487300"/>
            <a:ext cx="2314925" cy="1319800"/>
          </a:xfrm>
          <a:prstGeom prst="rect">
            <a:avLst/>
          </a:prstGeom>
          <a:noFill/>
          <a:ln>
            <a:noFill/>
          </a:ln>
        </p:spPr>
      </p:pic>
      <p:pic>
        <p:nvPicPr>
          <p:cNvPr id="235" name="Google Shape;235;p33"/>
          <p:cNvPicPr preferRelativeResize="0"/>
          <p:nvPr/>
        </p:nvPicPr>
        <p:blipFill>
          <a:blip r:embed="rId6">
            <a:alphaModFix/>
          </a:blip>
          <a:stretch>
            <a:fillRect/>
          </a:stretch>
        </p:blipFill>
        <p:spPr>
          <a:xfrm>
            <a:off x="7371425" y="4893474"/>
            <a:ext cx="1710900" cy="913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34"/>
          <p:cNvSpPr txBox="1"/>
          <p:nvPr>
            <p:ph type="title"/>
          </p:nvPr>
        </p:nvSpPr>
        <p:spPr>
          <a:xfrm>
            <a:off x="457200" y="89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0000"/>
              </a:buClr>
              <a:buSzPts val="4400"/>
              <a:buFont typeface="Calibri"/>
              <a:buNone/>
            </a:pPr>
            <a:r>
              <a:rPr lang="en-US" sz="5600" u="sng">
                <a:solidFill>
                  <a:srgbClr val="FF0000"/>
                </a:solidFill>
              </a:rPr>
              <a:t>Decomposers/Detritivores</a:t>
            </a:r>
            <a:endParaRPr b="0" i="0" sz="5600" u="sng" cap="none" strike="noStrike">
              <a:solidFill>
                <a:srgbClr val="FF0000"/>
              </a:solidFill>
              <a:latin typeface="Calibri"/>
              <a:ea typeface="Calibri"/>
              <a:cs typeface="Calibri"/>
              <a:sym typeface="Calibri"/>
            </a:endParaRPr>
          </a:p>
        </p:txBody>
      </p:sp>
      <p:sp>
        <p:nvSpPr>
          <p:cNvPr id="241" name="Google Shape;241;p34"/>
          <p:cNvSpPr txBox="1"/>
          <p:nvPr>
            <p:ph idx="1" type="body"/>
          </p:nvPr>
        </p:nvSpPr>
        <p:spPr>
          <a:xfrm>
            <a:off x="533400" y="1166025"/>
            <a:ext cx="8532600" cy="2470200"/>
          </a:xfrm>
          <a:prstGeom prst="rect">
            <a:avLst/>
          </a:prstGeom>
          <a:noFill/>
          <a:ln>
            <a:noFill/>
          </a:ln>
        </p:spPr>
        <p:txBody>
          <a:bodyPr anchorCtr="0" anchor="t" bIns="45700" lIns="91425" spcFirstLastPara="1" rIns="91425" wrap="square" tIns="45700">
            <a:noAutofit/>
          </a:bodyPr>
          <a:lstStyle/>
          <a:p>
            <a:pPr indent="-393700" lvl="0" marL="457200" marR="0" rtl="0" algn="l">
              <a:spcBef>
                <a:spcPts val="560"/>
              </a:spcBef>
              <a:spcAft>
                <a:spcPts val="0"/>
              </a:spcAft>
              <a:buClr>
                <a:srgbClr val="0B5394"/>
              </a:buClr>
              <a:buSzPts val="2600"/>
              <a:buChar char="•"/>
            </a:pPr>
            <a:r>
              <a:rPr b="1" lang="en-US" sz="2600">
                <a:solidFill>
                  <a:srgbClr val="0B5394"/>
                </a:solidFill>
              </a:rPr>
              <a:t>Decomposition releases nutrients that primary producers use to grow.</a:t>
            </a:r>
            <a:endParaRPr b="1" sz="2600">
              <a:solidFill>
                <a:srgbClr val="0B5394"/>
              </a:solidFill>
            </a:endParaRPr>
          </a:p>
          <a:p>
            <a:pPr indent="0" lvl="0" marL="457200" marR="0" rtl="0" algn="l">
              <a:spcBef>
                <a:spcPts val="560"/>
              </a:spcBef>
              <a:spcAft>
                <a:spcPts val="0"/>
              </a:spcAft>
              <a:buNone/>
            </a:pPr>
            <a:r>
              <a:t/>
            </a:r>
            <a:endParaRPr b="1" sz="2600">
              <a:solidFill>
                <a:srgbClr val="0B5394"/>
              </a:solidFill>
            </a:endParaRPr>
          </a:p>
          <a:p>
            <a:pPr indent="-393700" lvl="0" marL="457200" marR="0" rtl="0" algn="l">
              <a:spcBef>
                <a:spcPts val="560"/>
              </a:spcBef>
              <a:spcAft>
                <a:spcPts val="0"/>
              </a:spcAft>
              <a:buClr>
                <a:srgbClr val="0B5394"/>
              </a:buClr>
              <a:buSzPts val="2600"/>
              <a:buChar char="•"/>
            </a:pPr>
            <a:r>
              <a:rPr b="1" lang="en-US" sz="2600">
                <a:solidFill>
                  <a:srgbClr val="0B5394"/>
                </a:solidFill>
              </a:rPr>
              <a:t>Without Scavengers,  Decomposers &amp; Detritivores, nutrients would remain locked within dead organisms. </a:t>
            </a:r>
            <a:endParaRPr b="1" sz="2600">
              <a:solidFill>
                <a:srgbClr val="0B5394"/>
              </a:solidFill>
            </a:endParaRPr>
          </a:p>
          <a:p>
            <a:pPr indent="0" lvl="0" marL="457200" marR="0" rtl="0" algn="l">
              <a:spcBef>
                <a:spcPts val="560"/>
              </a:spcBef>
              <a:spcAft>
                <a:spcPts val="0"/>
              </a:spcAft>
              <a:buNone/>
            </a:pPr>
            <a:r>
              <a:t/>
            </a:r>
            <a:endParaRPr b="1" sz="2600">
              <a:solidFill>
                <a:srgbClr val="0000FF"/>
              </a:solidFill>
            </a:endParaRPr>
          </a:p>
          <a:p>
            <a:pPr indent="0" lvl="0" marL="0" marR="0" rtl="0" algn="l">
              <a:spcBef>
                <a:spcPts val="56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descr="SUBSCRIBE for more BBC highlights: https://bit.ly/2IXqEIn&#10;About the programme: http://www.bbc.co.uk/life &#10;Three-foot nemertean worms and carnivorous sea stars prowl the Antarctic in search of flesh. Finding a dead seal, the sea stars inject it with digestive juices ... then suck it up like soup." id="242" name="Google Shape;242;p34" title="Life - Timelapse of swarming monster worms and sea stars - BBC One">
            <a:hlinkClick r:id="rId3"/>
          </p:cNvPr>
          <p:cNvPicPr preferRelativeResize="0"/>
          <p:nvPr/>
        </p:nvPicPr>
        <p:blipFill>
          <a:blip r:embed="rId4">
            <a:alphaModFix/>
          </a:blip>
          <a:stretch>
            <a:fillRect/>
          </a:stretch>
        </p:blipFill>
        <p:spPr>
          <a:xfrm>
            <a:off x="2524750" y="3636213"/>
            <a:ext cx="4267200" cy="3200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35"/>
          <p:cNvSpPr txBox="1"/>
          <p:nvPr>
            <p:ph type="title"/>
          </p:nvPr>
        </p:nvSpPr>
        <p:spPr>
          <a:xfrm>
            <a:off x="5279175" y="0"/>
            <a:ext cx="3864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1" lang="en-US" sz="3600" u="sng"/>
              <a:t>Energy Flow in Ecosystems</a:t>
            </a:r>
            <a:endParaRPr b="1" i="0" sz="3600" u="sng" cap="none" strike="noStrike">
              <a:solidFill>
                <a:schemeClr val="dk1"/>
              </a:solidFill>
            </a:endParaRPr>
          </a:p>
        </p:txBody>
      </p:sp>
      <p:sp>
        <p:nvSpPr>
          <p:cNvPr id="248" name="Google Shape;248;p35"/>
          <p:cNvSpPr txBox="1"/>
          <p:nvPr>
            <p:ph idx="2" type="body"/>
          </p:nvPr>
        </p:nvSpPr>
        <p:spPr>
          <a:xfrm>
            <a:off x="5192325" y="1513875"/>
            <a:ext cx="4038600" cy="45261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Organisms convert food (glucose) into energy.</a:t>
            </a:r>
            <a:endParaRPr sz="2800"/>
          </a:p>
          <a:p>
            <a:pPr indent="-317500" lvl="0" marL="342900" marR="0" rtl="0" algn="l">
              <a:lnSpc>
                <a:spcPct val="90000"/>
              </a:lnSpc>
              <a:spcBef>
                <a:spcPts val="640"/>
              </a:spcBef>
              <a:spcAft>
                <a:spcPts val="0"/>
              </a:spcAft>
              <a:buClr>
                <a:schemeClr val="dk1"/>
              </a:buClr>
              <a:buSzPts val="2800"/>
              <a:buFont typeface="Arial"/>
              <a:buChar char="•"/>
            </a:pPr>
            <a:r>
              <a:rPr lang="en-US" sz="2800"/>
              <a:t>As organisms are consumed they transfer that some of that energy onto the consumer.</a:t>
            </a:r>
            <a:endParaRPr sz="2800"/>
          </a:p>
          <a:p>
            <a:pPr indent="-317500" lvl="0" marL="342900" marR="0" rtl="0" algn="l">
              <a:lnSpc>
                <a:spcPct val="90000"/>
              </a:lnSpc>
              <a:spcBef>
                <a:spcPts val="64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Energy is a one way path.  It is not a cycle.</a:t>
            </a:r>
            <a:endParaRPr sz="2800"/>
          </a:p>
          <a:p>
            <a:pPr indent="-139700" lvl="0" marL="342900" marR="0" rtl="0" algn="l">
              <a:lnSpc>
                <a:spcPct val="9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249" name="Google Shape;249;p35"/>
          <p:cNvSpPr/>
          <p:nvPr/>
        </p:nvSpPr>
        <p:spPr>
          <a:xfrm>
            <a:off x="6586594" y="6039975"/>
            <a:ext cx="2202300" cy="464700"/>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id="250" name="Google Shape;250;p35"/>
          <p:cNvPicPr preferRelativeResize="0"/>
          <p:nvPr/>
        </p:nvPicPr>
        <p:blipFill>
          <a:blip r:embed="rId3">
            <a:alphaModFix/>
          </a:blip>
          <a:stretch>
            <a:fillRect/>
          </a:stretch>
        </p:blipFill>
        <p:spPr>
          <a:xfrm>
            <a:off x="0" y="0"/>
            <a:ext cx="5150479" cy="68579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000" fill="hold"/>
                                        <p:tgtEl>
                                          <p:spTgt spid="249"/>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Arimo"/>
              <a:buNone/>
            </a:pPr>
            <a:r>
              <a:rPr b="1" i="0" lang="en-US" sz="6000" u="sng" cap="none" strike="noStrike">
                <a:solidFill>
                  <a:srgbClr val="FF0000"/>
                </a:solidFill>
                <a:latin typeface="Arimo"/>
                <a:ea typeface="Arimo"/>
                <a:cs typeface="Arimo"/>
                <a:sym typeface="Arimo"/>
              </a:rPr>
              <a:t>Energy Flow Models:</a:t>
            </a:r>
            <a:endParaRPr sz="6000" u="sng">
              <a:solidFill>
                <a:srgbClr val="FF0000"/>
              </a:solidFill>
            </a:endParaRPr>
          </a:p>
        </p:txBody>
      </p:sp>
      <p:pic>
        <p:nvPicPr>
          <p:cNvPr id="256" name="Google Shape;256;p36"/>
          <p:cNvPicPr preferRelativeResize="0"/>
          <p:nvPr/>
        </p:nvPicPr>
        <p:blipFill>
          <a:blip r:embed="rId3">
            <a:alphaModFix/>
          </a:blip>
          <a:stretch>
            <a:fillRect/>
          </a:stretch>
        </p:blipFill>
        <p:spPr>
          <a:xfrm>
            <a:off x="152400" y="2100438"/>
            <a:ext cx="8839199" cy="406084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