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embeddedFontLst>
    <p:embeddedFont>
      <p:font typeface="Roboto" panose="020B0604020202020204" charset="0"/>
      <p:regular r:id="rId30"/>
      <p:bold r:id="rId31"/>
      <p:italic r:id="rId32"/>
      <p:boldItalic r:id="rId33"/>
    </p:embeddedFont>
    <p:embeddedFont>
      <p:font typeface="Quicksand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501584cd6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501584cd6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501584cd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501584cd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501584cd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501584cd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501584cd6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501584cd6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501584cd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6501584cd6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501584cd6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501584cd6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501584cd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501584cd6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501584cd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501584cd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501584cd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6501584cd6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501584cd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6501584cd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50e4220d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50e4220d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6501584cd6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6501584cd6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501584cd6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6501584cd6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650e4220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650e4220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650e4220d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650e4220d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650e4220d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650e4220d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650e4220d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650e4220d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50e4220d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650e4220d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546f471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6546f471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501584cd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501584cd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501584cd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501584cd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501584cd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501584cd6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501584cd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501584cd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501584cd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501584cd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501584cd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501584cd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501584cd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501584cd6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3848100" cy="62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366CC3"/>
                </a:solidFill>
                <a:latin typeface="Quicksand"/>
                <a:ea typeface="Quicksand"/>
                <a:cs typeface="Quicksand"/>
                <a:sym typeface="Quicksand"/>
              </a:rPr>
              <a:t>Project Drawdown Solutions that Align with King County Climate Action Plan</a:t>
            </a:r>
            <a:endParaRPr sz="4800">
              <a:solidFill>
                <a:srgbClr val="366CC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8075" y="87950"/>
            <a:ext cx="2853375" cy="36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0700" y="3916400"/>
            <a:ext cx="5288125" cy="28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121650" y="331575"/>
            <a:ext cx="8900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Insulation												#31</a:t>
            </a:r>
            <a:endParaRPr sz="3600"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0" y="1095075"/>
            <a:ext cx="3424500" cy="55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The use of improved materials in building envelopes that resist heat flow and regulate indoor temperatures in order to minimize heat loss and save energy on heating.</a:t>
            </a:r>
            <a:endParaRPr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4888" y="3930910"/>
            <a:ext cx="2216900" cy="1957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8424" y="3256662"/>
            <a:ext cx="3305700" cy="330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2675" y="2139763"/>
            <a:ext cx="2381325" cy="158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 rotWithShape="1">
          <a:blip r:embed="rId6">
            <a:alphaModFix/>
          </a:blip>
          <a:srcRect l="19185" t="30434" b="30273"/>
          <a:stretch/>
        </p:blipFill>
        <p:spPr>
          <a:xfrm>
            <a:off x="3546312" y="2363600"/>
            <a:ext cx="2909925" cy="89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 rotWithShape="1">
          <a:blip r:embed="rId6">
            <a:alphaModFix/>
          </a:blip>
          <a:srcRect l="41044" t="30434" b="30273"/>
          <a:stretch/>
        </p:blipFill>
        <p:spPr>
          <a:xfrm>
            <a:off x="6891925" y="1246725"/>
            <a:ext cx="2122825" cy="89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121650" y="209975"/>
            <a:ext cx="8900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LED Lighting </a:t>
            </a:r>
            <a:r>
              <a:rPr lang="en" sz="30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(Residential)	</a:t>
            </a:r>
            <a:r>
              <a:rPr lang="en" sz="36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				#33</a:t>
            </a:r>
            <a:endParaRPr sz="3600"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144188" y="1077159"/>
            <a:ext cx="8520600" cy="15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The use of efficient light-emitting diodes (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LEDs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) in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residential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buildings as opposed to conventional lighting methods.</a:t>
            </a:r>
            <a:endParaRPr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8650" y="3035076"/>
            <a:ext cx="4506675" cy="299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">
            <a:off x="7039923" y="2436387"/>
            <a:ext cx="1832525" cy="1985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8">
            <a:off x="235026" y="4861105"/>
            <a:ext cx="1912725" cy="1172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/>
          <p:cNvPicPr preferRelativeResize="0"/>
          <p:nvPr/>
        </p:nvPicPr>
        <p:blipFill rotWithShape="1">
          <a:blip r:embed="rId3">
            <a:alphaModFix/>
          </a:blip>
          <a:srcRect l="13586" t="5599" r="5539" b="60422"/>
          <a:stretch/>
        </p:blipFill>
        <p:spPr>
          <a:xfrm>
            <a:off x="0" y="3322350"/>
            <a:ext cx="8581150" cy="355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121650" y="242050"/>
            <a:ext cx="8900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Mass Transit												</a:t>
            </a:r>
            <a:r>
              <a:rPr lang="en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#37</a:t>
            </a:r>
            <a:endParaRPr sz="3000"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144200" y="1130300"/>
            <a:ext cx="8520600" cy="20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The increased usage of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mass transit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or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public transport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to get around cities as opposed to conventional internal combustion engine (ICE) cars. </a:t>
            </a:r>
            <a:endParaRPr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8275" y="4334587"/>
            <a:ext cx="1892800" cy="105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1818" y="4283538"/>
            <a:ext cx="1801177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66350" y="4267439"/>
            <a:ext cx="1801175" cy="119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121650" y="205625"/>
            <a:ext cx="8900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Forest Protection										</a:t>
            </a:r>
            <a:r>
              <a:rPr lang="en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#38</a:t>
            </a:r>
            <a:endParaRPr sz="3000"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144200" y="911450"/>
            <a:ext cx="8520600" cy="15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The legal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protection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of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forest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lands, leading to reduced deforestation rates and the safeguarding of carbon sinks.</a:t>
            </a:r>
            <a:endParaRPr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71" name="Google Shape;17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75" y="3223906"/>
            <a:ext cx="2733675" cy="166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7025" y="5359447"/>
            <a:ext cx="2303225" cy="1412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075" y="4948162"/>
            <a:ext cx="2733675" cy="1812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67025" y="3766613"/>
            <a:ext cx="2303222" cy="153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67029" y="2942993"/>
            <a:ext cx="1229365" cy="7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1845375" y="2460401"/>
            <a:ext cx="1229375" cy="76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>
            <a:spLocks noGrp="1"/>
          </p:cNvSpPr>
          <p:nvPr>
            <p:ph type="title"/>
          </p:nvPr>
        </p:nvSpPr>
        <p:spPr>
          <a:xfrm>
            <a:off x="121650" y="313050"/>
            <a:ext cx="8900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Heat Pumps												</a:t>
            </a:r>
            <a:r>
              <a:rPr lang="en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#42</a:t>
            </a:r>
            <a:endParaRPr sz="3000"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121650" y="1076570"/>
            <a:ext cx="8520600" cy="26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High-efficiency electrical devices that harvest latent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heat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from ambient sources such as the ground, air, or water for use in the conditioned space.</a:t>
            </a:r>
            <a:endParaRPr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83" name="Google Shape;18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50" y="3946450"/>
            <a:ext cx="2751900" cy="27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2213" y="4068250"/>
            <a:ext cx="5800137" cy="263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121650" y="330975"/>
            <a:ext cx="8900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LED Lighting (Commercial)						</a:t>
            </a:r>
            <a:r>
              <a:rPr lang="en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#44</a:t>
            </a:r>
            <a:endParaRPr sz="3000"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121650" y="1094475"/>
            <a:ext cx="4810800" cy="45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The use of efficient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light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-emitting diodes (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LEDs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) in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commercial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buildings as opposed to conventional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commercial lighting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solutions (bulbs, ballasts, and systems), such as incandescent or fluorescent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lighting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1" name="Google Shape;1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9425" y="4942625"/>
            <a:ext cx="3421575" cy="171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9425" y="3572099"/>
            <a:ext cx="3421575" cy="124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9425" y="1527200"/>
            <a:ext cx="3421575" cy="191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7"/>
          <p:cNvPicPr preferRelativeResize="0"/>
          <p:nvPr/>
        </p:nvPicPr>
        <p:blipFill rotWithShape="1">
          <a:blip r:embed="rId6">
            <a:alphaModFix/>
          </a:blip>
          <a:srcRect b="48872"/>
          <a:stretch/>
        </p:blipFill>
        <p:spPr>
          <a:xfrm>
            <a:off x="52100" y="5628675"/>
            <a:ext cx="2428593" cy="124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7"/>
          <p:cNvPicPr preferRelativeResize="0"/>
          <p:nvPr/>
        </p:nvPicPr>
        <p:blipFill rotWithShape="1">
          <a:blip r:embed="rId6">
            <a:alphaModFix/>
          </a:blip>
          <a:srcRect t="56457" b="3455"/>
          <a:stretch/>
        </p:blipFill>
        <p:spPr>
          <a:xfrm>
            <a:off x="2302950" y="5829652"/>
            <a:ext cx="2565300" cy="1028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121650" y="205625"/>
            <a:ext cx="8900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Water Saving Home										</a:t>
            </a:r>
            <a:r>
              <a:rPr lang="en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#46</a:t>
            </a:r>
            <a:endParaRPr sz="3000"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121650" y="1076585"/>
            <a:ext cx="8520600" cy="16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The use of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low-flow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fixtures and pressure regulators in the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household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instead of the use of conventional taps and showerheads.</a:t>
            </a:r>
            <a:endParaRPr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1025" y="3052374"/>
            <a:ext cx="3361826" cy="168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8975" y="2864925"/>
            <a:ext cx="2463475" cy="374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4550" y="5028187"/>
            <a:ext cx="1945775" cy="137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1325" y="5028185"/>
            <a:ext cx="2671963" cy="139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61325" y="3052375"/>
            <a:ext cx="1431875" cy="168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>
            <a:spLocks noGrp="1"/>
          </p:cNvSpPr>
          <p:nvPr>
            <p:ph type="title"/>
          </p:nvPr>
        </p:nvSpPr>
        <p:spPr>
          <a:xfrm>
            <a:off x="121650" y="242025"/>
            <a:ext cx="8900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Instream Hydro											</a:t>
            </a:r>
            <a:r>
              <a:rPr lang="en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#48</a:t>
            </a:r>
            <a:endParaRPr sz="3000"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2" name="Google Shape;212;p29"/>
          <p:cNvSpPr txBox="1">
            <a:spLocks noGrp="1"/>
          </p:cNvSpPr>
          <p:nvPr>
            <p:ph type="title"/>
          </p:nvPr>
        </p:nvSpPr>
        <p:spPr>
          <a:xfrm>
            <a:off x="193050" y="1133400"/>
            <a:ext cx="8757900" cy="198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Using small-scale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hydropower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technologies to replace conventional electricity-generating technologies such as coal, oil, and natural gas power plants.</a:t>
            </a:r>
            <a:endParaRPr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13" name="Google Shape;21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84976"/>
            <a:ext cx="3239475" cy="198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6550" y="3884975"/>
            <a:ext cx="3547441" cy="198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2100" y="3968538"/>
            <a:ext cx="2251800" cy="18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9"/>
          <p:cNvPicPr preferRelativeResize="0"/>
          <p:nvPr/>
        </p:nvPicPr>
        <p:blipFill rotWithShape="1">
          <a:blip r:embed="rId6">
            <a:alphaModFix/>
          </a:blip>
          <a:srcRect l="14749" t="4535" r="14749" b="9071"/>
          <a:stretch/>
        </p:blipFill>
        <p:spPr>
          <a:xfrm>
            <a:off x="0" y="5871550"/>
            <a:ext cx="1545400" cy="98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9"/>
          <p:cNvPicPr preferRelativeResize="0"/>
          <p:nvPr/>
        </p:nvPicPr>
        <p:blipFill rotWithShape="1">
          <a:blip r:embed="rId6">
            <a:alphaModFix/>
          </a:blip>
          <a:srcRect l="14749" t="4535" r="14749" b="9071"/>
          <a:stretch/>
        </p:blipFill>
        <p:spPr>
          <a:xfrm>
            <a:off x="1545400" y="5871550"/>
            <a:ext cx="1545400" cy="98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9"/>
          <p:cNvPicPr preferRelativeResize="0"/>
          <p:nvPr/>
        </p:nvPicPr>
        <p:blipFill rotWithShape="1">
          <a:blip r:embed="rId6">
            <a:alphaModFix/>
          </a:blip>
          <a:srcRect l="14749" t="4535" r="14749" b="9071"/>
          <a:stretch/>
        </p:blipFill>
        <p:spPr>
          <a:xfrm>
            <a:off x="3090800" y="5871550"/>
            <a:ext cx="1545400" cy="98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9"/>
          <p:cNvPicPr preferRelativeResize="0"/>
          <p:nvPr/>
        </p:nvPicPr>
        <p:blipFill rotWithShape="1">
          <a:blip r:embed="rId6">
            <a:alphaModFix/>
          </a:blip>
          <a:srcRect l="14749" t="4535" r="14749" b="9071"/>
          <a:stretch/>
        </p:blipFill>
        <p:spPr>
          <a:xfrm>
            <a:off x="4636200" y="5871550"/>
            <a:ext cx="1545400" cy="98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9"/>
          <p:cNvPicPr preferRelativeResize="0"/>
          <p:nvPr/>
        </p:nvPicPr>
        <p:blipFill rotWithShape="1">
          <a:blip r:embed="rId6">
            <a:alphaModFix/>
          </a:blip>
          <a:srcRect l="14749" t="4535" r="14749" b="9071"/>
          <a:stretch/>
        </p:blipFill>
        <p:spPr>
          <a:xfrm>
            <a:off x="6181600" y="5871550"/>
            <a:ext cx="1545400" cy="98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 rotWithShape="1">
          <a:blip r:embed="rId6">
            <a:alphaModFix/>
          </a:blip>
          <a:srcRect l="14752" t="4535" r="20602" b="9071"/>
          <a:stretch/>
        </p:blipFill>
        <p:spPr>
          <a:xfrm>
            <a:off x="7727000" y="5871550"/>
            <a:ext cx="1417000" cy="98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9"/>
          <p:cNvPicPr preferRelativeResize="0"/>
          <p:nvPr/>
        </p:nvPicPr>
        <p:blipFill rotWithShape="1">
          <a:blip r:embed="rId7">
            <a:alphaModFix/>
          </a:blip>
          <a:srcRect l="12829" r="12621"/>
          <a:stretch/>
        </p:blipFill>
        <p:spPr>
          <a:xfrm rot="1245915">
            <a:off x="2604230" y="2708747"/>
            <a:ext cx="975489" cy="914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9"/>
          <p:cNvPicPr preferRelativeResize="0"/>
          <p:nvPr/>
        </p:nvPicPr>
        <p:blipFill rotWithShape="1">
          <a:blip r:embed="rId7">
            <a:alphaModFix/>
          </a:blip>
          <a:srcRect l="12829" r="12621"/>
          <a:stretch/>
        </p:blipFill>
        <p:spPr>
          <a:xfrm rot="1245890">
            <a:off x="3749844" y="2748118"/>
            <a:ext cx="789538" cy="74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9"/>
          <p:cNvPicPr preferRelativeResize="0"/>
          <p:nvPr/>
        </p:nvPicPr>
        <p:blipFill rotWithShape="1">
          <a:blip r:embed="rId7">
            <a:alphaModFix/>
          </a:blip>
          <a:srcRect l="12829" r="12621"/>
          <a:stretch/>
        </p:blipFill>
        <p:spPr>
          <a:xfrm rot="1245882">
            <a:off x="3478206" y="3417057"/>
            <a:ext cx="431546" cy="404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>
            <a:spLocks noGrp="1"/>
          </p:cNvSpPr>
          <p:nvPr>
            <p:ph type="title"/>
          </p:nvPr>
        </p:nvSpPr>
        <p:spPr>
          <a:xfrm>
            <a:off x="121650" y="331550"/>
            <a:ext cx="8900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Household Recycling								</a:t>
            </a:r>
            <a:r>
              <a:rPr lang="en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#55</a:t>
            </a:r>
            <a:endParaRPr sz="3000"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0" name="Google Shape;230;p30"/>
          <p:cNvSpPr txBox="1">
            <a:spLocks noGrp="1"/>
          </p:cNvSpPr>
          <p:nvPr>
            <p:ph type="title"/>
          </p:nvPr>
        </p:nvSpPr>
        <p:spPr>
          <a:xfrm>
            <a:off x="144200" y="1273550"/>
            <a:ext cx="3514500" cy="46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The increased recovery of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recyclable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materials, not including paper nor organic materials, from the residential sector of the economy.</a:t>
            </a:r>
            <a:endParaRPr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31" name="Google Shape;23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1750" y="2097966"/>
            <a:ext cx="2994675" cy="298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3225" y="1273550"/>
            <a:ext cx="2543275" cy="141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44400" y="4420475"/>
            <a:ext cx="2424800" cy="130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54900" y="5436320"/>
            <a:ext cx="1761600" cy="84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>
            <a:spLocks noGrp="1"/>
          </p:cNvSpPr>
          <p:nvPr>
            <p:ph type="title"/>
          </p:nvPr>
        </p:nvSpPr>
        <p:spPr>
          <a:xfrm>
            <a:off x="121650" y="313650"/>
            <a:ext cx="8900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Industrial Recycling									</a:t>
            </a:r>
            <a:r>
              <a:rPr lang="en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#56</a:t>
            </a:r>
            <a:endParaRPr sz="3000"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0" name="Google Shape;240;p31"/>
          <p:cNvSpPr txBox="1">
            <a:spLocks noGrp="1"/>
          </p:cNvSpPr>
          <p:nvPr>
            <p:ph type="title"/>
          </p:nvPr>
        </p:nvSpPr>
        <p:spPr>
          <a:xfrm>
            <a:off x="144200" y="1219814"/>
            <a:ext cx="8520600" cy="20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The increased recovery of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recyclable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materials, not including paper and not including organic materials, from the commercial and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industrial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sector of the economy.</a:t>
            </a:r>
            <a:endParaRPr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850" y="3429002"/>
            <a:ext cx="3517300" cy="183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2300" y="455216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2950" y="3173478"/>
            <a:ext cx="3767925" cy="191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121650" y="205625"/>
            <a:ext cx="8900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Wind Turbines</a:t>
            </a:r>
            <a:r>
              <a:rPr lang="en" sz="30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(On Shore)</a:t>
            </a:r>
            <a:r>
              <a:rPr lang="en" sz="24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	</a:t>
            </a:r>
            <a:r>
              <a:rPr lang="en" sz="30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	</a:t>
            </a:r>
            <a:r>
              <a:rPr lang="en" sz="3000">
                <a:latin typeface="Quicksand"/>
                <a:ea typeface="Quicksand"/>
                <a:cs typeface="Quicksand"/>
                <a:sym typeface="Quicksand"/>
              </a:rPr>
              <a:t>				</a:t>
            </a:r>
            <a:r>
              <a:rPr lang="en" sz="3000" b="1">
                <a:solidFill>
                  <a:srgbClr val="1C4587"/>
                </a:solidFill>
                <a:latin typeface="Quicksand"/>
                <a:ea typeface="Quicksand"/>
                <a:cs typeface="Quicksand"/>
                <a:sym typeface="Quicksand"/>
              </a:rPr>
              <a:t>	</a:t>
            </a:r>
            <a:r>
              <a:rPr lang="en" sz="3600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</a:rPr>
              <a:t>#2</a:t>
            </a:r>
            <a:endParaRPr sz="36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121650" y="1327225"/>
            <a:ext cx="8616600" cy="23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Wind turbines generate electricity by harnessing the power of moving air; the “on shore” refers to the turbines being located on land.</a:t>
            </a:r>
            <a:endParaRPr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3429000"/>
            <a:ext cx="4158180" cy="288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3575" y="3357350"/>
            <a:ext cx="2362199" cy="193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62366">
            <a:off x="2291573" y="4961301"/>
            <a:ext cx="2209655" cy="1808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37881">
            <a:off x="128075" y="4956742"/>
            <a:ext cx="2220800" cy="1817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"/>
          <p:cNvSpPr txBox="1">
            <a:spLocks noGrp="1"/>
          </p:cNvSpPr>
          <p:nvPr>
            <p:ph type="title"/>
          </p:nvPr>
        </p:nvSpPr>
        <p:spPr>
          <a:xfrm>
            <a:off x="121650" y="277850"/>
            <a:ext cx="8900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High Speed Rail										</a:t>
            </a:r>
            <a:r>
              <a:rPr lang="en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#66</a:t>
            </a:r>
            <a:endParaRPr sz="3000"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9" name="Google Shape;249;p32"/>
          <p:cNvSpPr txBox="1">
            <a:spLocks noGrp="1"/>
          </p:cNvSpPr>
          <p:nvPr>
            <p:ph type="title"/>
          </p:nvPr>
        </p:nvSpPr>
        <p:spPr>
          <a:xfrm>
            <a:off x="144200" y="1219840"/>
            <a:ext cx="8520600" cy="22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Track construction for increased use of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high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-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speed rail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for intercity travel replacing other forms of travel, such as by airplane and by internal combustion engine (ICE) car.</a:t>
            </a:r>
            <a:endParaRPr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50" name="Google Shape;2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525" y="3682426"/>
            <a:ext cx="3129643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7301" y="3429049"/>
            <a:ext cx="2297000" cy="152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7900" y="4679401"/>
            <a:ext cx="2889850" cy="19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2"/>
          <p:cNvPicPr preferRelativeResize="0"/>
          <p:nvPr/>
        </p:nvPicPr>
        <p:blipFill rotWithShape="1">
          <a:blip r:embed="rId6">
            <a:alphaModFix/>
          </a:blip>
          <a:srcRect l="-1546" t="26294" r="17477" b="23545"/>
          <a:stretch/>
        </p:blipFill>
        <p:spPr>
          <a:xfrm>
            <a:off x="4166200" y="5527400"/>
            <a:ext cx="1801700" cy="107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92025" y="5329462"/>
            <a:ext cx="2297000" cy="1528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"/>
          <p:cNvSpPr txBox="1">
            <a:spLocks noGrp="1"/>
          </p:cNvSpPr>
          <p:nvPr>
            <p:ph type="title"/>
          </p:nvPr>
        </p:nvSpPr>
        <p:spPr>
          <a:xfrm>
            <a:off x="121650" y="367375"/>
            <a:ext cx="8900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Farmland Irrigation									</a:t>
            </a:r>
            <a:r>
              <a:rPr lang="en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#67</a:t>
            </a:r>
            <a:endParaRPr sz="3000"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0" name="Google Shape;260;p33"/>
          <p:cNvSpPr txBox="1">
            <a:spLocks noGrp="1"/>
          </p:cNvSpPr>
          <p:nvPr>
            <p:ph type="title"/>
          </p:nvPr>
        </p:nvSpPr>
        <p:spPr>
          <a:xfrm>
            <a:off x="144200" y="1309325"/>
            <a:ext cx="3791700" cy="40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A set of energy-efficient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irrigation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practices that reduce agricultural water consumption while avoiding emissions.</a:t>
            </a:r>
            <a:endParaRPr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61" name="Google Shape;261;p33"/>
          <p:cNvPicPr preferRelativeResize="0"/>
          <p:nvPr/>
        </p:nvPicPr>
        <p:blipFill rotWithShape="1">
          <a:blip r:embed="rId3">
            <a:alphaModFix/>
          </a:blip>
          <a:srcRect b="14317"/>
          <a:stretch/>
        </p:blipFill>
        <p:spPr>
          <a:xfrm>
            <a:off x="4656125" y="2813613"/>
            <a:ext cx="3105400" cy="199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125" y="967237"/>
            <a:ext cx="3105400" cy="174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6125" y="4908150"/>
            <a:ext cx="3105400" cy="1800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4200" y="4966250"/>
            <a:ext cx="3488371" cy="18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"/>
          <p:cNvSpPr txBox="1">
            <a:spLocks noGrp="1"/>
          </p:cNvSpPr>
          <p:nvPr>
            <p:ph type="title"/>
          </p:nvPr>
        </p:nvSpPr>
        <p:spPr>
          <a:xfrm>
            <a:off x="121650" y="313650"/>
            <a:ext cx="8900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Electric Bikes												</a:t>
            </a:r>
            <a:r>
              <a:rPr lang="en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#69</a:t>
            </a:r>
            <a:endParaRPr sz="3000"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0" name="Google Shape;270;p34"/>
          <p:cNvSpPr txBox="1">
            <a:spLocks noGrp="1"/>
          </p:cNvSpPr>
          <p:nvPr>
            <p:ph type="title"/>
          </p:nvPr>
        </p:nvSpPr>
        <p:spPr>
          <a:xfrm>
            <a:off x="144200" y="1237700"/>
            <a:ext cx="8520600" cy="16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The increased use of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electric bikes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for urban travel as opposed to the use of internal combustion engine (ICE) cars.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71" name="Google Shape;27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9400" y="2557462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4775" y="4712575"/>
            <a:ext cx="3040026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4350" y="3361425"/>
            <a:ext cx="4419600" cy="2483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>
            <a:spLocks noGrp="1"/>
          </p:cNvSpPr>
          <p:nvPr>
            <p:ph type="title"/>
          </p:nvPr>
        </p:nvSpPr>
        <p:spPr>
          <a:xfrm>
            <a:off x="121650" y="295750"/>
            <a:ext cx="8900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Recycled Paper											</a:t>
            </a:r>
            <a:r>
              <a:rPr lang="en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#70</a:t>
            </a:r>
            <a:endParaRPr sz="3000"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79" name="Google Shape;279;p35"/>
          <p:cNvSpPr txBox="1">
            <a:spLocks noGrp="1"/>
          </p:cNvSpPr>
          <p:nvPr>
            <p:ph type="title"/>
          </p:nvPr>
        </p:nvSpPr>
        <p:spPr>
          <a:xfrm>
            <a:off x="144200" y="1219800"/>
            <a:ext cx="2781000" cy="10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The increased recovery and reprocessing of used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paper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into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paper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products.</a:t>
            </a:r>
            <a:endParaRPr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80" name="Google Shape;2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7775" y="3006551"/>
            <a:ext cx="3908450" cy="319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3945" y="1825538"/>
            <a:ext cx="2140705" cy="1603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0563" y="3515140"/>
            <a:ext cx="2207475" cy="1694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50563" y="5295404"/>
            <a:ext cx="2207475" cy="1562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25200" y="1825547"/>
            <a:ext cx="1336820" cy="94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80054" y="1825550"/>
            <a:ext cx="971246" cy="94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36988" y="1825545"/>
            <a:ext cx="1268089" cy="9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>
            <a:spLocks noGrp="1"/>
          </p:cNvSpPr>
          <p:nvPr>
            <p:ph type="title"/>
          </p:nvPr>
        </p:nvSpPr>
        <p:spPr>
          <a:xfrm>
            <a:off x="121650" y="385275"/>
            <a:ext cx="8900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Water Distribution										</a:t>
            </a:r>
            <a:r>
              <a:rPr lang="en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#71</a:t>
            </a:r>
            <a:endParaRPr sz="3000"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92" name="Google Shape;292;p36"/>
          <p:cNvSpPr txBox="1">
            <a:spLocks noGrp="1"/>
          </p:cNvSpPr>
          <p:nvPr>
            <p:ph type="title"/>
          </p:nvPr>
        </p:nvSpPr>
        <p:spPr>
          <a:xfrm>
            <a:off x="144200" y="1327275"/>
            <a:ext cx="7117500" cy="21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Reducing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water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leakage or oversupply of regional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water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, which reduces pumping and pressurization electricity and associated greenhouse gas emissions.</a:t>
            </a:r>
            <a:endParaRPr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93" name="Google Shape;2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581478"/>
            <a:ext cx="3753215" cy="210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8865" y="5127890"/>
            <a:ext cx="2905125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6825" y="3312650"/>
            <a:ext cx="3341250" cy="167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6" y="5699569"/>
            <a:ext cx="1059800" cy="115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8084194" y="1011019"/>
            <a:ext cx="1059800" cy="115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988269" y="1798956"/>
            <a:ext cx="1059800" cy="115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0800000" flipH="1">
            <a:off x="3099069" y="5699569"/>
            <a:ext cx="1059800" cy="115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7"/>
          <p:cNvSpPr txBox="1">
            <a:spLocks noGrp="1"/>
          </p:cNvSpPr>
          <p:nvPr>
            <p:ph type="title"/>
          </p:nvPr>
        </p:nvSpPr>
        <p:spPr>
          <a:xfrm>
            <a:off x="121650" y="277825"/>
            <a:ext cx="8900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Ride Sharing												</a:t>
            </a:r>
            <a:r>
              <a:rPr lang="en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#75</a:t>
            </a:r>
            <a:endParaRPr sz="3000"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5" name="Google Shape;305;p37"/>
          <p:cNvSpPr txBox="1">
            <a:spLocks noGrp="1"/>
          </p:cNvSpPr>
          <p:nvPr>
            <p:ph type="title"/>
          </p:nvPr>
        </p:nvSpPr>
        <p:spPr>
          <a:xfrm>
            <a:off x="144200" y="1130295"/>
            <a:ext cx="8520600" cy="25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Increased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ridesharing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when commuting in North America, which is essentially carpooling: “the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sharing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of a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car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trip by the driver with a non-driver.”</a:t>
            </a:r>
            <a:endParaRPr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306" name="Google Shape;30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50" y="3619425"/>
            <a:ext cx="3788065" cy="252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2903" y="4655576"/>
            <a:ext cx="3251100" cy="21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4325" y="4273933"/>
            <a:ext cx="2163875" cy="121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7"/>
          <p:cNvPicPr preferRelativeResize="0"/>
          <p:nvPr/>
        </p:nvPicPr>
        <p:blipFill rotWithShape="1">
          <a:blip r:embed="rId6">
            <a:alphaModFix/>
          </a:blip>
          <a:srcRect t="17736" b="18095"/>
          <a:stretch/>
        </p:blipFill>
        <p:spPr>
          <a:xfrm>
            <a:off x="3994336" y="5604075"/>
            <a:ext cx="2163877" cy="121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94325" y="2702450"/>
            <a:ext cx="2163875" cy="145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7"/>
          <p:cNvPicPr preferRelativeResize="0"/>
          <p:nvPr/>
        </p:nvPicPr>
        <p:blipFill rotWithShape="1">
          <a:blip r:embed="rId8">
            <a:alphaModFix/>
          </a:blip>
          <a:srcRect t="8053" b="39070"/>
          <a:stretch/>
        </p:blipFill>
        <p:spPr>
          <a:xfrm>
            <a:off x="144200" y="6140195"/>
            <a:ext cx="960975" cy="7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7"/>
          <p:cNvPicPr preferRelativeResize="0"/>
          <p:nvPr/>
        </p:nvPicPr>
        <p:blipFill rotWithShape="1">
          <a:blip r:embed="rId8">
            <a:alphaModFix/>
          </a:blip>
          <a:srcRect t="8053" b="39070"/>
          <a:stretch/>
        </p:blipFill>
        <p:spPr>
          <a:xfrm>
            <a:off x="1105175" y="6140195"/>
            <a:ext cx="960975" cy="7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7"/>
          <p:cNvPicPr preferRelativeResize="0"/>
          <p:nvPr/>
        </p:nvPicPr>
        <p:blipFill rotWithShape="1">
          <a:blip r:embed="rId8">
            <a:alphaModFix/>
          </a:blip>
          <a:srcRect t="8053" b="39070"/>
          <a:stretch/>
        </p:blipFill>
        <p:spPr>
          <a:xfrm>
            <a:off x="2069263" y="6140195"/>
            <a:ext cx="960975" cy="7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7"/>
          <p:cNvPicPr preferRelativeResize="0"/>
          <p:nvPr/>
        </p:nvPicPr>
        <p:blipFill rotWithShape="1">
          <a:blip r:embed="rId8">
            <a:alphaModFix/>
          </a:blip>
          <a:srcRect t="8053" b="39070"/>
          <a:stretch/>
        </p:blipFill>
        <p:spPr>
          <a:xfrm>
            <a:off x="3018550" y="6140195"/>
            <a:ext cx="960975" cy="717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411424" y="496873"/>
            <a:ext cx="1017001" cy="93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8475" y="227399"/>
            <a:ext cx="1366050" cy="124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7200" y="360614"/>
            <a:ext cx="1074850" cy="983373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8"/>
          <p:cNvSpPr txBox="1">
            <a:spLocks noGrp="1"/>
          </p:cNvSpPr>
          <p:nvPr>
            <p:ph type="title"/>
          </p:nvPr>
        </p:nvSpPr>
        <p:spPr>
          <a:xfrm>
            <a:off x="0" y="126550"/>
            <a:ext cx="8900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Net Zero Buildings									</a:t>
            </a:r>
            <a:r>
              <a:rPr lang="en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#79</a:t>
            </a:r>
            <a:endParaRPr sz="3000"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23" name="Google Shape;323;p38"/>
          <p:cNvSpPr txBox="1">
            <a:spLocks noGrp="1"/>
          </p:cNvSpPr>
          <p:nvPr>
            <p:ph type="title"/>
          </p:nvPr>
        </p:nvSpPr>
        <p:spPr>
          <a:xfrm>
            <a:off x="93775" y="1034425"/>
            <a:ext cx="4192800" cy="25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New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buildings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that utilize high-efficiency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building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solutions and on-site renewable energy systems to consume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zero 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energy from utility-scale sources and produce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net zero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carbon emissions on an annual basis.</a:t>
            </a:r>
            <a:endParaRPr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324" name="Google Shape;32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6350" y="3741232"/>
            <a:ext cx="3822900" cy="2852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6350" y="1343979"/>
            <a:ext cx="3822900" cy="227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9"/>
          <p:cNvSpPr txBox="1">
            <a:spLocks noGrp="1"/>
          </p:cNvSpPr>
          <p:nvPr>
            <p:ph type="title"/>
          </p:nvPr>
        </p:nvSpPr>
        <p:spPr>
          <a:xfrm>
            <a:off x="121650" y="295750"/>
            <a:ext cx="8900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Retrofitting												</a:t>
            </a:r>
            <a:r>
              <a:rPr lang="en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#80</a:t>
            </a:r>
            <a:endParaRPr sz="3000"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31" name="Google Shape;331;p39"/>
          <p:cNvSpPr txBox="1">
            <a:spLocks noGrp="1"/>
          </p:cNvSpPr>
          <p:nvPr>
            <p:ph type="title"/>
          </p:nvPr>
        </p:nvSpPr>
        <p:spPr>
          <a:xfrm>
            <a:off x="144200" y="1255634"/>
            <a:ext cx="8520600" cy="16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The renovation of building components (including building envelope, appliances, and controls) to include high-efficiency solutions.</a:t>
            </a:r>
            <a:endParaRPr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332" name="Google Shape;33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27734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" y="3027734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189659"/>
            <a:ext cx="9525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200" y="4291847"/>
            <a:ext cx="3222025" cy="241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3234" y="2800249"/>
            <a:ext cx="2848392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9"/>
          <p:cNvPicPr preferRelativeResize="0"/>
          <p:nvPr/>
        </p:nvPicPr>
        <p:blipFill rotWithShape="1">
          <a:blip r:embed="rId6">
            <a:alphaModFix/>
          </a:blip>
          <a:srcRect b="12280"/>
          <a:stretch/>
        </p:blipFill>
        <p:spPr>
          <a:xfrm>
            <a:off x="161925" y="2800251"/>
            <a:ext cx="2341525" cy="149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80975" y="4880625"/>
            <a:ext cx="4488330" cy="17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9"/>
          <p:cNvPicPr preferRelativeResize="0"/>
          <p:nvPr/>
        </p:nvPicPr>
        <p:blipFill rotWithShape="1">
          <a:blip r:embed="rId6">
            <a:alphaModFix/>
          </a:blip>
          <a:srcRect l="3945" r="45347" b="12280"/>
          <a:stretch/>
        </p:blipFill>
        <p:spPr>
          <a:xfrm>
            <a:off x="2387150" y="2883112"/>
            <a:ext cx="1115175" cy="140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9"/>
          <p:cNvPicPr preferRelativeResize="0"/>
          <p:nvPr/>
        </p:nvPicPr>
        <p:blipFill rotWithShape="1">
          <a:blip r:embed="rId6">
            <a:alphaModFix/>
          </a:blip>
          <a:srcRect l="14223" r="4594" b="12280"/>
          <a:stretch/>
        </p:blipFill>
        <p:spPr>
          <a:xfrm>
            <a:off x="6451625" y="3429000"/>
            <a:ext cx="1832150" cy="14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44200" y="313675"/>
            <a:ext cx="8900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Reduced Food Waste</a:t>
            </a:r>
            <a:r>
              <a:rPr lang="en" sz="30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		</a:t>
            </a:r>
            <a:r>
              <a:rPr lang="en" sz="3000">
                <a:latin typeface="Quicksand"/>
                <a:ea typeface="Quicksand"/>
                <a:cs typeface="Quicksand"/>
                <a:sym typeface="Quicksand"/>
              </a:rPr>
              <a:t>					</a:t>
            </a:r>
            <a:r>
              <a:rPr lang="en" sz="30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	</a:t>
            </a:r>
            <a:r>
              <a:rPr lang="en" sz="3600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</a:rPr>
              <a:t>#3</a:t>
            </a:r>
            <a:endParaRPr sz="3600">
              <a:solidFill>
                <a:srgbClr val="1155CC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144200" y="1255626"/>
            <a:ext cx="8520600" cy="28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This solution suggests reducing the amount of food that is wasted during production (poor storage/equipment), retail (stores discarding food), and consumption (uneaten/looked over food).</a:t>
            </a:r>
            <a:endParaRPr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1">
            <a:off x="3909975" y="3612044"/>
            <a:ext cx="4248050" cy="282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b="6568"/>
          <a:stretch/>
        </p:blipFill>
        <p:spPr>
          <a:xfrm>
            <a:off x="2345675" y="3429000"/>
            <a:ext cx="2487200" cy="16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1674" y="5364425"/>
            <a:ext cx="2361775" cy="141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121650" y="367400"/>
            <a:ext cx="8900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Rooftop Solar</a:t>
            </a:r>
            <a:r>
              <a:rPr lang="en" sz="30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										</a:t>
            </a:r>
            <a:r>
              <a:rPr lang="en" sz="36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#10</a:t>
            </a:r>
            <a:endParaRPr sz="3600"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144200" y="1470500"/>
            <a:ext cx="3741300" cy="48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Rooftop solar describes the introduction of solar panels mounted on the roofs of commercial or residential buildings to generate their power.</a:t>
            </a:r>
            <a:endParaRPr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58401">
            <a:off x="4183000" y="1205700"/>
            <a:ext cx="4726100" cy="24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26568">
            <a:off x="4393875" y="4130375"/>
            <a:ext cx="3621698" cy="24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0279" y="3339475"/>
            <a:ext cx="2063721" cy="137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144200" y="421075"/>
            <a:ext cx="8900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Afforestation										#15</a:t>
            </a:r>
            <a:endParaRPr sz="3600"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144200" y="1470512"/>
            <a:ext cx="8520600" cy="18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Afforestation, or the establishment of new forests, is critical for the sequestering of carbon and the production of oxygen.</a:t>
            </a:r>
            <a:endParaRPr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925" y="3930444"/>
            <a:ext cx="4049500" cy="269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9650" y="2728975"/>
            <a:ext cx="3488525" cy="196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7529" y="4897900"/>
            <a:ext cx="1777372" cy="196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0500" y="5637175"/>
            <a:ext cx="1107025" cy="122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1425" y="4847337"/>
            <a:ext cx="1869075" cy="206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121650" y="439000"/>
            <a:ext cx="8900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Wind Turbines</a:t>
            </a:r>
            <a:r>
              <a:rPr lang="en" sz="30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 (Off Shore)						</a:t>
            </a:r>
            <a:r>
              <a:rPr lang="en" sz="36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	#22</a:t>
            </a:r>
            <a:endParaRPr sz="3600"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144200" y="1497301"/>
            <a:ext cx="8520600" cy="21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Wind turbines generate electricity by harnessing the power of moving air; the “off shore” refers to the turbines being located at sea or other bodies of water.</a:t>
            </a:r>
            <a:endParaRPr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350" y="3787200"/>
            <a:ext cx="4116640" cy="213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0600" y="3787200"/>
            <a:ext cx="3473435" cy="213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 rotWithShape="1">
          <a:blip r:embed="rId5">
            <a:alphaModFix/>
          </a:blip>
          <a:srcRect t="15450" b="16093"/>
          <a:stretch/>
        </p:blipFill>
        <p:spPr>
          <a:xfrm>
            <a:off x="0" y="5924700"/>
            <a:ext cx="2030318" cy="93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 rotWithShape="1">
          <a:blip r:embed="rId5">
            <a:alphaModFix/>
          </a:blip>
          <a:srcRect t="15450" b="16093"/>
          <a:stretch/>
        </p:blipFill>
        <p:spPr>
          <a:xfrm flipH="1">
            <a:off x="1940800" y="5924700"/>
            <a:ext cx="2030318" cy="93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 rotWithShape="1">
          <a:blip r:embed="rId5">
            <a:alphaModFix/>
          </a:blip>
          <a:srcRect t="15450" b="16093"/>
          <a:stretch/>
        </p:blipFill>
        <p:spPr>
          <a:xfrm>
            <a:off x="3881600" y="5924700"/>
            <a:ext cx="2030318" cy="93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 rotWithShape="1">
          <a:blip r:embed="rId5">
            <a:alphaModFix/>
          </a:blip>
          <a:srcRect t="15450" b="16093"/>
          <a:stretch/>
        </p:blipFill>
        <p:spPr>
          <a:xfrm flipH="1">
            <a:off x="5693450" y="5924700"/>
            <a:ext cx="2030318" cy="93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 rotWithShape="1">
          <a:blip r:embed="rId5">
            <a:alphaModFix/>
          </a:blip>
          <a:srcRect t="15450" r="30050" b="16093"/>
          <a:stretch/>
        </p:blipFill>
        <p:spPr>
          <a:xfrm>
            <a:off x="7723775" y="5924700"/>
            <a:ext cx="1420225" cy="93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121650" y="367375"/>
            <a:ext cx="8900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Farmland Restoration</a:t>
            </a:r>
            <a:r>
              <a:rPr lang="en" sz="30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					</a:t>
            </a:r>
            <a:r>
              <a:rPr lang="en" sz="36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	#23</a:t>
            </a:r>
            <a:endParaRPr sz="3600"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144200" y="1273550"/>
            <a:ext cx="8520600" cy="15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A set of processes for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restoring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degraded, abandoned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land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to productivity and biosequestration.</a:t>
            </a:r>
            <a:endParaRPr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400" y="3354025"/>
            <a:ext cx="2968042" cy="222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9625" y="3279050"/>
            <a:ext cx="4237750" cy="237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121650" y="349475"/>
            <a:ext cx="8900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Electric Vehicles									#26</a:t>
            </a:r>
            <a:endParaRPr sz="3600"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121650" y="1112986"/>
            <a:ext cx="8520600" cy="17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The increased use of battery and plug-in hybrid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vehicles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as opposed to conventional internal combustion engine (ICE) cars. 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4100" y="2558655"/>
            <a:ext cx="2472650" cy="1384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6">
            <a:off x="5764101" y="5493678"/>
            <a:ext cx="2472650" cy="1389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8">
            <a:off x="225467" y="3026856"/>
            <a:ext cx="5084000" cy="3383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64099" y="4188654"/>
            <a:ext cx="2472650" cy="1059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121650" y="403200"/>
            <a:ext cx="89007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A86E8"/>
                </a:solidFill>
                <a:latin typeface="Quicksand"/>
                <a:ea typeface="Quicksand"/>
                <a:cs typeface="Quicksand"/>
                <a:sym typeface="Quicksand"/>
              </a:rPr>
              <a:t>District Heating									#27</a:t>
            </a:r>
            <a:endParaRPr sz="3600"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>
            <a:off x="292475" y="1353300"/>
            <a:ext cx="3843900" cy="52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A centralized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heating 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system and the distribution of generated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heat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 to the buildings of a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defined 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community—through a network of buried pipes—to satisfy the demand for space and water </a:t>
            </a:r>
            <a:r>
              <a:rPr lang="en" b="1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heating</a:t>
            </a:r>
            <a:r>
              <a:rPr lang="en">
                <a:solidFill>
                  <a:srgbClr val="4A86E8"/>
                </a:solidFill>
                <a:highlight>
                  <a:srgbClr val="FFFFFF"/>
                </a:highlight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>
              <a:solidFill>
                <a:srgbClr val="4A86E8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9400" y="1166699"/>
            <a:ext cx="4852525" cy="337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5338" y="4632925"/>
            <a:ext cx="3843900" cy="1909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3C78D8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Microsoft Office PowerPoint</Application>
  <PresentationFormat>On-screen Show (4:3)</PresentationFormat>
  <Paragraphs>53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Roboto</vt:lpstr>
      <vt:lpstr>Arial</vt:lpstr>
      <vt:lpstr>Quicksand</vt:lpstr>
      <vt:lpstr>Simple Light</vt:lpstr>
      <vt:lpstr>Project Drawdown Solutions that Align with King County Climate Action Plan</vt:lpstr>
      <vt:lpstr>Wind Turbines (On Shore)       #2 </vt:lpstr>
      <vt:lpstr>Reduced Food Waste        #3 </vt:lpstr>
      <vt:lpstr>Rooftop Solar          #10 </vt:lpstr>
      <vt:lpstr>Afforestation          #15 </vt:lpstr>
      <vt:lpstr>Wind Turbines (Off Shore)       #22 </vt:lpstr>
      <vt:lpstr>Farmland Restoration      #23 </vt:lpstr>
      <vt:lpstr>Electric Vehicles         #26 </vt:lpstr>
      <vt:lpstr>District Heating         #27 </vt:lpstr>
      <vt:lpstr>Insulation            #31 </vt:lpstr>
      <vt:lpstr>LED Lighting (Residential)     #33 </vt:lpstr>
      <vt:lpstr>Mass Transit            #37 </vt:lpstr>
      <vt:lpstr>Forest Protection          #38 </vt:lpstr>
      <vt:lpstr>Heat Pumps            #42 </vt:lpstr>
      <vt:lpstr>LED Lighting (Commercial)      #44 </vt:lpstr>
      <vt:lpstr>Water Saving Home          #46 </vt:lpstr>
      <vt:lpstr>Instream Hydro           #48 </vt:lpstr>
      <vt:lpstr>Household Recycling        #55 </vt:lpstr>
      <vt:lpstr>Industrial Recycling         #56 </vt:lpstr>
      <vt:lpstr>High Speed Rail          #66 </vt:lpstr>
      <vt:lpstr>Farmland Irrigation         #67 </vt:lpstr>
      <vt:lpstr>Electric Bikes            #69 </vt:lpstr>
      <vt:lpstr>Recycled Paper           #70 </vt:lpstr>
      <vt:lpstr>Water Distribution          #71 </vt:lpstr>
      <vt:lpstr>Ride Sharing            #75 </vt:lpstr>
      <vt:lpstr>Net Zero Buildings         #79 </vt:lpstr>
      <vt:lpstr>Retrofitting            #80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Drawdown Solutions that Align with King County Climate Action Plan</dc:title>
  <dc:creator>Grant, Lauren    SHS - Staff</dc:creator>
  <cp:lastModifiedBy>Grant, Lauren    SHS - Staff</cp:lastModifiedBy>
  <cp:revision>1</cp:revision>
  <dcterms:modified xsi:type="dcterms:W3CDTF">2019-11-14T23:27:42Z</dcterms:modified>
</cp:coreProperties>
</file>